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60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59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101.xml" ContentType="application/vnd.openxmlformats-officedocument.presentationml.slide+xml"/>
  <Override PartName="/ppt/slides/slide100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2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Override1.xml" ContentType="application/vnd.openxmlformats-officedocument.themeOverride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Masters/notesMaster1.xml" ContentType="application/vnd.openxmlformats-officedocument.presentationml.notesMaster+xml"/>
  <Override PartName="/ppt/diagrams/layout2.xml" ContentType="application/vnd.openxmlformats-officedocument.drawingml.diagramLayout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diagrams/layout3.xml" ContentType="application/vnd.openxmlformats-officedocument.drawingml.diagramLayout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diagrams/drawing3.xml" ContentType="application/vnd.ms-office.drawingml.diagramDrawing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9"/>
  </p:notesMasterIdLst>
  <p:handoutMasterIdLst>
    <p:handoutMasterId r:id="rId110"/>
  </p:handoutMasterIdLst>
  <p:sldIdLst>
    <p:sldId id="257" r:id="rId2"/>
    <p:sldId id="256" r:id="rId3"/>
    <p:sldId id="261" r:id="rId4"/>
    <p:sldId id="379" r:id="rId5"/>
    <p:sldId id="380" r:id="rId6"/>
    <p:sldId id="381" r:id="rId7"/>
    <p:sldId id="382" r:id="rId8"/>
    <p:sldId id="267" r:id="rId9"/>
    <p:sldId id="269" r:id="rId10"/>
    <p:sldId id="268" r:id="rId11"/>
    <p:sldId id="270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0" r:id="rId26"/>
    <p:sldId id="291" r:id="rId27"/>
    <p:sldId id="292" r:id="rId28"/>
    <p:sldId id="293" r:id="rId29"/>
    <p:sldId id="294" r:id="rId30"/>
    <p:sldId id="271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272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273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78" r:id="rId57"/>
    <p:sldId id="353" r:id="rId58"/>
    <p:sldId id="355" r:id="rId59"/>
    <p:sldId id="357" r:id="rId60"/>
    <p:sldId id="359" r:id="rId61"/>
    <p:sldId id="361" r:id="rId62"/>
    <p:sldId id="362" r:id="rId63"/>
    <p:sldId id="295" r:id="rId64"/>
    <p:sldId id="296" r:id="rId65"/>
    <p:sldId id="316" r:id="rId66"/>
    <p:sldId id="297" r:id="rId67"/>
    <p:sldId id="299" r:id="rId68"/>
    <p:sldId id="298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309" r:id="rId79"/>
    <p:sldId id="342" r:id="rId80"/>
    <p:sldId id="310" r:id="rId81"/>
    <p:sldId id="377" r:id="rId82"/>
    <p:sldId id="311" r:id="rId83"/>
    <p:sldId id="317" r:id="rId84"/>
    <p:sldId id="331" r:id="rId85"/>
    <p:sldId id="318" r:id="rId86"/>
    <p:sldId id="333" r:id="rId87"/>
    <p:sldId id="332" r:id="rId88"/>
    <p:sldId id="320" r:id="rId89"/>
    <p:sldId id="321" r:id="rId90"/>
    <p:sldId id="322" r:id="rId91"/>
    <p:sldId id="323" r:id="rId92"/>
    <p:sldId id="325" r:id="rId93"/>
    <p:sldId id="328" r:id="rId94"/>
    <p:sldId id="330" r:id="rId95"/>
    <p:sldId id="329" r:id="rId96"/>
    <p:sldId id="334" r:id="rId97"/>
    <p:sldId id="336" r:id="rId98"/>
    <p:sldId id="335" r:id="rId99"/>
    <p:sldId id="337" r:id="rId100"/>
    <p:sldId id="338" r:id="rId101"/>
    <p:sldId id="339" r:id="rId102"/>
    <p:sldId id="341" r:id="rId103"/>
    <p:sldId id="312" r:id="rId104"/>
    <p:sldId id="313" r:id="rId105"/>
    <p:sldId id="314" r:id="rId106"/>
    <p:sldId id="315" r:id="rId107"/>
    <p:sldId id="260" r:id="rId108"/>
  </p:sldIdLst>
  <p:sldSz cx="9906000" cy="6858000" type="A4"/>
  <p:notesSz cx="6858000" cy="9144000"/>
  <p:embeddedFontLst>
    <p:embeddedFont>
      <p:font typeface="Calibri" panose="020F0502020204030204" pitchFamily="34" charset="0"/>
      <p:regular r:id="rId111"/>
      <p:bold r:id="rId112"/>
      <p:italic r:id="rId113"/>
      <p:boldItalic r:id="rId114"/>
    </p:embeddedFont>
    <p:embeddedFont>
      <p:font typeface="FlandersArtSans-Bold" panose="020B0604020202020204" charset="0"/>
      <p:bold r:id="rId115"/>
    </p:embeddedFont>
    <p:embeddedFont>
      <p:font typeface="Helvetica Neue" panose="020B0604020202020204" charset="0"/>
      <p:regular r:id="rId116"/>
      <p:bold r:id="rId117"/>
      <p:italic r:id="rId118"/>
      <p:boldItalic r:id="rId119"/>
    </p:embeddedFont>
    <p:embeddedFont>
      <p:font typeface="FlandersArtSans-Regular" panose="020B0604020202020204" charset="0"/>
      <p:regular r:id="rId120"/>
    </p:embeddedFont>
    <p:embeddedFont>
      <p:font typeface="FlandersArtSans-Light" panose="020B0604020202020204" charset="0"/>
      <p:regular r:id="rId121"/>
    </p:embeddedFont>
    <p:embeddedFont>
      <p:font typeface="Georgia" panose="02040502050405020303" pitchFamily="18" charset="0"/>
      <p:regular r:id="rId122"/>
      <p:bold r:id="rId123"/>
      <p:italic r:id="rId124"/>
      <p:boldItalic r:id="rId125"/>
    </p:embeddedFont>
    <p:embeddedFont>
      <p:font typeface="Roboto" panose="020B0604020202020204" charset="0"/>
      <p:regular r:id="rId126"/>
      <p:bold r:id="rId127"/>
      <p:italic r:id="rId128"/>
      <p:boldItalic r:id="rId129"/>
    </p:embeddedFont>
    <p:embeddedFont>
      <p:font typeface="Lucida Console" panose="020B0609040504020204" pitchFamily="49" charset="0"/>
      <p:regular r:id="rId130"/>
    </p:embeddedFont>
    <p:embeddedFont>
      <p:font typeface="Gill Sans" panose="020B0604020202020204" charset="0"/>
      <p:regular r:id="rId131"/>
      <p:bold r:id="rId132"/>
    </p:embeddedFont>
  </p:embeddedFontLst>
  <p:defaultTextStyle>
    <a:defPPr>
      <a:defRPr lang="nl-BE"/>
    </a:defPPr>
    <a:lvl1pPr marL="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5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588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84302" autoAdjust="0"/>
  </p:normalViewPr>
  <p:slideViewPr>
    <p:cSldViewPr snapToGrid="0">
      <p:cViewPr varScale="1">
        <p:scale>
          <a:sx n="97" d="100"/>
          <a:sy n="97" d="100"/>
        </p:scale>
        <p:origin x="15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3.fntdata"/><Relationship Id="rId128" Type="http://schemas.openxmlformats.org/officeDocument/2006/relationships/font" Target="fonts/font18.fntdata"/><Relationship Id="rId144" Type="http://schemas.openxmlformats.org/officeDocument/2006/relationships/customXml" Target="../customXml/item3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.fntdata"/><Relationship Id="rId118" Type="http://schemas.openxmlformats.org/officeDocument/2006/relationships/font" Target="fonts/font8.fntdata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4.fntdata"/><Relationship Id="rId129" Type="http://schemas.openxmlformats.org/officeDocument/2006/relationships/font" Target="fonts/font1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4.fntdata"/><Relationship Id="rId119" Type="http://schemas.openxmlformats.org/officeDocument/2006/relationships/font" Target="fonts/font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0.fntdata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0.fntdata"/><Relationship Id="rId125" Type="http://schemas.openxmlformats.org/officeDocument/2006/relationships/font" Target="fonts/font15.fntdata"/><Relationship Id="rId141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115" Type="http://schemas.openxmlformats.org/officeDocument/2006/relationships/font" Target="fonts/font5.fntdata"/><Relationship Id="rId131" Type="http://schemas.openxmlformats.org/officeDocument/2006/relationships/font" Target="fonts/font21.fntdata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1.fntdata"/><Relationship Id="rId142" Type="http://schemas.openxmlformats.org/officeDocument/2006/relationships/customXml" Target="../customXml/item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.fntdata"/><Relationship Id="rId132" Type="http://schemas.openxmlformats.org/officeDocument/2006/relationships/font" Target="fonts/font2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2.fntdata"/><Relationship Id="rId143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2.fntdata"/><Relationship Id="rId13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274980-DBD7-45DF-95D6-EA54F0B4A5F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44711EA-1E2F-41EA-B0E0-83DA3BEA57A6}">
      <dgm:prSet/>
      <dgm:spPr>
        <a:solidFill>
          <a:srgbClr val="FFF275"/>
        </a:solidFill>
      </dgm:spPr>
      <dgm:t>
        <a:bodyPr/>
        <a:lstStyle/>
        <a:p>
          <a:r>
            <a:rPr lang="nl-NL" dirty="0">
              <a:solidFill>
                <a:schemeClr val="tx1"/>
              </a:solidFill>
              <a:latin typeface="FlandersArtSans-Regular" panose="00000500000000000000" pitchFamily="2" charset="0"/>
            </a:rPr>
            <a:t>Enkel kerngegevens</a:t>
          </a:r>
          <a:endParaRPr lang="nl-BE" dirty="0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5476294B-9463-4E82-A4BD-5E77FAD8F6E9}" type="parTrans" cxnId="{AD6BA9DF-BFF7-42D4-9804-3B27F1F1B3E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2ED20728-FE1A-4026-A630-D74A736C4EBB}" type="sibTrans" cxnId="{AD6BA9DF-BFF7-42D4-9804-3B27F1F1B3E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56986393-1674-484C-9105-409843494474}">
      <dgm:prSet/>
      <dgm:spPr>
        <a:solidFill>
          <a:srgbClr val="FFF275"/>
        </a:solidFill>
      </dgm:spPr>
      <dgm:t>
        <a:bodyPr/>
        <a:lstStyle/>
        <a:p>
          <a:r>
            <a:rPr lang="nl-NL" dirty="0">
              <a:solidFill>
                <a:schemeClr val="tx1"/>
              </a:solidFill>
              <a:latin typeface="FlandersArtSans-Regular" panose="00000500000000000000" pitchFamily="2" charset="0"/>
            </a:rPr>
            <a:t>Data uit basisregisters werken samen (semantisch coherent stelsel)</a:t>
          </a:r>
          <a:endParaRPr lang="nl-BE" dirty="0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DDC45E43-E9CA-4656-AB5E-98F6A9E1C32B}" type="parTrans" cxnId="{0EB40779-21B3-4CA3-8244-6517A4A23459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E2056368-F9E7-4AB5-BC80-FEC34F47DDBD}" type="sibTrans" cxnId="{0EB40779-21B3-4CA3-8244-6517A4A23459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B2AC2EFE-8235-46DA-95D3-0BA601F83C1E}">
      <dgm:prSet/>
      <dgm:spPr>
        <a:solidFill>
          <a:srgbClr val="FFF275"/>
        </a:solidFill>
      </dgm:spPr>
      <dgm:t>
        <a:bodyPr/>
        <a:lstStyle/>
        <a:p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Persistente </a:t>
          </a:r>
          <a:r>
            <a:rPr lang="nl-NL" err="1">
              <a:solidFill>
                <a:schemeClr val="tx1"/>
              </a:solidFill>
              <a:latin typeface="FlandersArtSans-Regular" panose="00000500000000000000" pitchFamily="2" charset="0"/>
            </a:rPr>
            <a:t>identificatoren</a:t>
          </a:r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/levensloop</a:t>
          </a:r>
          <a:endParaRPr lang="nl-BE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D149F255-171F-4BA0-817B-1AD464A26FBF}" type="parTrans" cxnId="{C4A0D6CD-5A79-4116-831D-347487E337C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BFBC7DBB-2174-4A3E-AF2B-A45FFAB3025C}" type="sibTrans" cxnId="{C4A0D6CD-5A79-4116-831D-347487E337C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E0C0AD49-9470-40DA-8061-7A471D83385A}">
      <dgm:prSet/>
      <dgm:spPr>
        <a:solidFill>
          <a:srgbClr val="FFF275"/>
        </a:solidFill>
      </dgm:spPr>
      <dgm:t>
        <a:bodyPr/>
        <a:lstStyle/>
        <a:p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Verplicht gebruik en terugmelding</a:t>
          </a:r>
          <a:endParaRPr lang="nl-BE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06A54999-D1D4-474E-9B7A-F182B40FA1AD}" type="parTrans" cxnId="{79324091-A15F-4F66-96A5-B7F482DE7DE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2D81F3AA-348F-41C9-8701-2B74E9D546AE}" type="sibTrans" cxnId="{79324091-A15F-4F66-96A5-B7F482DE7DE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186FE2CD-677A-49A1-85CF-5119A446C1F2}">
      <dgm:prSet/>
      <dgm:spPr>
        <a:solidFill>
          <a:srgbClr val="FFF275"/>
        </a:solidFill>
      </dgm:spPr>
      <dgm:t>
        <a:bodyPr/>
        <a:lstStyle/>
        <a:p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Gratis open data waar mogelijk (privacy)</a:t>
          </a:r>
          <a:endParaRPr lang="nl-BE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FFFF09BF-A667-4175-9747-8014EF17CDB6}" type="parTrans" cxnId="{96539912-CE13-47E4-A79D-194EBC65442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1953C9C4-3A43-403D-82AA-7427CF2DDE34}" type="sibTrans" cxnId="{96539912-CE13-47E4-A79D-194EBC65442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2FF6BD2A-F1AC-4EF2-B9F2-6DA4FA994F1A}">
      <dgm:prSet/>
      <dgm:spPr>
        <a:solidFill>
          <a:srgbClr val="FFF275"/>
        </a:solidFill>
      </dgm:spPr>
      <dgm:t>
        <a:bodyPr/>
        <a:lstStyle/>
        <a:p>
          <a:r>
            <a:rPr lang="nl-BE" dirty="0">
              <a:solidFill>
                <a:schemeClr val="tx1"/>
              </a:solidFill>
              <a:latin typeface="FlandersArtSans-Regular" panose="00000500000000000000" pitchFamily="2" charset="0"/>
            </a:rPr>
            <a:t>Belangrijke maatschappelijke meerwaarde</a:t>
          </a:r>
        </a:p>
      </dgm:t>
    </dgm:pt>
    <dgm:pt modelId="{3EA7F1FE-ABBA-434B-B1A3-3C6E6CC9BA5A}" type="parTrans" cxnId="{A3616A03-5578-43C7-8079-264B70D495FD}">
      <dgm:prSet/>
      <dgm:spPr/>
      <dgm:t>
        <a:bodyPr/>
        <a:lstStyle/>
        <a:p>
          <a:endParaRPr lang="nl-BE"/>
        </a:p>
      </dgm:t>
    </dgm:pt>
    <dgm:pt modelId="{C8D893AF-80EE-47B2-8579-80A1814FD33C}" type="sibTrans" cxnId="{A3616A03-5578-43C7-8079-264B70D495FD}">
      <dgm:prSet/>
      <dgm:spPr/>
      <dgm:t>
        <a:bodyPr/>
        <a:lstStyle/>
        <a:p>
          <a:endParaRPr lang="nl-BE"/>
        </a:p>
      </dgm:t>
    </dgm:pt>
    <dgm:pt modelId="{ACD88CDF-B6B3-4C3D-A269-C07F969C8FE1}">
      <dgm:prSet/>
      <dgm:spPr>
        <a:solidFill>
          <a:srgbClr val="FFF275"/>
        </a:solidFill>
      </dgm:spPr>
      <dgm:t>
        <a:bodyPr/>
        <a:lstStyle/>
        <a:p>
          <a:r>
            <a:rPr lang="nl-BE" dirty="0">
              <a:solidFill>
                <a:schemeClr val="tx1"/>
              </a:solidFill>
              <a:latin typeface="FlandersArtSans-Regular" panose="00000500000000000000" pitchFamily="2" charset="0"/>
            </a:rPr>
            <a:t>Gebruik in bedrijfsprocessen van overheid en bedrijven</a:t>
          </a:r>
        </a:p>
      </dgm:t>
    </dgm:pt>
    <dgm:pt modelId="{EB89B4AB-6478-49FE-BF1E-927810634955}" type="parTrans" cxnId="{7CBC09A1-5454-4EB0-BCD7-6764866B13D0}">
      <dgm:prSet/>
      <dgm:spPr/>
      <dgm:t>
        <a:bodyPr/>
        <a:lstStyle/>
        <a:p>
          <a:endParaRPr lang="nl-BE"/>
        </a:p>
      </dgm:t>
    </dgm:pt>
    <dgm:pt modelId="{76A4B857-6260-4E00-89D7-05340383C1CE}" type="sibTrans" cxnId="{7CBC09A1-5454-4EB0-BCD7-6764866B13D0}">
      <dgm:prSet/>
      <dgm:spPr/>
      <dgm:t>
        <a:bodyPr/>
        <a:lstStyle/>
        <a:p>
          <a:endParaRPr lang="nl-BE"/>
        </a:p>
      </dgm:t>
    </dgm:pt>
    <dgm:pt modelId="{2845B236-CBD3-4469-A58C-BA6E25C492BC}">
      <dgm:prSet/>
      <dgm:spPr>
        <a:solidFill>
          <a:srgbClr val="FFF275"/>
        </a:solidFill>
      </dgm:spPr>
      <dgm:t>
        <a:bodyPr/>
        <a:lstStyle/>
        <a:p>
          <a:r>
            <a:rPr lang="nl-BE" dirty="0">
              <a:solidFill>
                <a:schemeClr val="tx1"/>
              </a:solidFill>
              <a:latin typeface="FlandersArtSans-Regular" panose="00000500000000000000" pitchFamily="2" charset="0"/>
            </a:rPr>
            <a:t>Erkend door Vlaamse Regering</a:t>
          </a:r>
        </a:p>
      </dgm:t>
    </dgm:pt>
    <dgm:pt modelId="{4C14AFC9-54EC-4261-8869-585CE191BDF5}" type="parTrans" cxnId="{FFC1D559-8CF7-43C0-A980-D8C7BECE8D77}">
      <dgm:prSet/>
      <dgm:spPr/>
      <dgm:t>
        <a:bodyPr/>
        <a:lstStyle/>
        <a:p>
          <a:endParaRPr lang="nl-BE"/>
        </a:p>
      </dgm:t>
    </dgm:pt>
    <dgm:pt modelId="{A6994CA6-8CB3-4AB5-BAA1-D5C3C35B5A75}" type="sibTrans" cxnId="{FFC1D559-8CF7-43C0-A980-D8C7BECE8D77}">
      <dgm:prSet/>
      <dgm:spPr/>
      <dgm:t>
        <a:bodyPr/>
        <a:lstStyle/>
        <a:p>
          <a:endParaRPr lang="nl-BE"/>
        </a:p>
      </dgm:t>
    </dgm:pt>
    <dgm:pt modelId="{21C568F7-31B8-4DC7-B86B-B427A3DA12F3}" type="pres">
      <dgm:prSet presAssocID="{8B274980-DBD7-45DF-95D6-EA54F0B4A5F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16E348-571F-46DB-8430-7ED0719BB514}" type="pres">
      <dgm:prSet presAssocID="{2845B236-CBD3-4469-A58C-BA6E25C492BC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869B3-CE5F-4A13-A758-013C0FECBCB6}" type="pres">
      <dgm:prSet presAssocID="{A6994CA6-8CB3-4AB5-BAA1-D5C3C35B5A75}" presName="spacer" presStyleCnt="0"/>
      <dgm:spPr/>
    </dgm:pt>
    <dgm:pt modelId="{808452AF-4F3D-40A4-8847-0D8D91AF90F6}" type="pres">
      <dgm:prSet presAssocID="{2FF6BD2A-F1AC-4EF2-B9F2-6DA4FA994F1A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F5BC7-68F8-4DEE-88E5-4F8A3E5D5793}" type="pres">
      <dgm:prSet presAssocID="{C8D893AF-80EE-47B2-8579-80A1814FD33C}" presName="spacer" presStyleCnt="0"/>
      <dgm:spPr/>
    </dgm:pt>
    <dgm:pt modelId="{81143414-DF91-46B5-921C-2065727E510C}" type="pres">
      <dgm:prSet presAssocID="{ACD88CDF-B6B3-4C3D-A269-C07F969C8FE1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603005-E09E-4423-A929-F530AD775A5E}" type="pres">
      <dgm:prSet presAssocID="{76A4B857-6260-4E00-89D7-05340383C1CE}" presName="spacer" presStyleCnt="0"/>
      <dgm:spPr/>
    </dgm:pt>
    <dgm:pt modelId="{FDCEF7BB-BD63-416C-A8C1-E68FC756E046}" type="pres">
      <dgm:prSet presAssocID="{444711EA-1E2F-41EA-B0E0-83DA3BEA57A6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84430-E7C4-447C-8532-9E5C42CE4310}" type="pres">
      <dgm:prSet presAssocID="{2ED20728-FE1A-4026-A630-D74A736C4EBB}" presName="spacer" presStyleCnt="0"/>
      <dgm:spPr/>
    </dgm:pt>
    <dgm:pt modelId="{DFE6D1F5-52F7-4854-99E3-A3C979EF48E1}" type="pres">
      <dgm:prSet presAssocID="{56986393-1674-484C-9105-409843494474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0E9FA-7FBF-4456-BEFF-C90D87EA3078}" type="pres">
      <dgm:prSet presAssocID="{E2056368-F9E7-4AB5-BC80-FEC34F47DDBD}" presName="spacer" presStyleCnt="0"/>
      <dgm:spPr/>
    </dgm:pt>
    <dgm:pt modelId="{B716C9DD-4FF9-412A-B79B-A74A55B56D67}" type="pres">
      <dgm:prSet presAssocID="{B2AC2EFE-8235-46DA-95D3-0BA601F83C1E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4A521-EC27-4638-A695-BA91E01017F0}" type="pres">
      <dgm:prSet presAssocID="{BFBC7DBB-2174-4A3E-AF2B-A45FFAB3025C}" presName="spacer" presStyleCnt="0"/>
      <dgm:spPr/>
    </dgm:pt>
    <dgm:pt modelId="{A9D706F5-951F-4445-8577-0D5D0820CC71}" type="pres">
      <dgm:prSet presAssocID="{E0C0AD49-9470-40DA-8061-7A471D83385A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9BB47-4746-4DF3-87C4-734416C1FDD4}" type="pres">
      <dgm:prSet presAssocID="{2D81F3AA-348F-41C9-8701-2B74E9D546AE}" presName="spacer" presStyleCnt="0"/>
      <dgm:spPr/>
    </dgm:pt>
    <dgm:pt modelId="{058579BE-CC06-4619-8C54-EE8BF57C7833}" type="pres">
      <dgm:prSet presAssocID="{186FE2CD-677A-49A1-85CF-5119A446C1F2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12FCEC-8F75-5142-A3AC-BB0A339A20E9}" type="presOf" srcId="{2845B236-CBD3-4469-A58C-BA6E25C492BC}" destId="{0116E348-571F-46DB-8430-7ED0719BB514}" srcOrd="0" destOrd="0" presId="urn:microsoft.com/office/officeart/2005/8/layout/vList2"/>
    <dgm:cxn modelId="{4EFF7409-6244-BC47-B13F-588439BE71B1}" type="presOf" srcId="{56986393-1674-484C-9105-409843494474}" destId="{DFE6D1F5-52F7-4854-99E3-A3C979EF48E1}" srcOrd="0" destOrd="0" presId="urn:microsoft.com/office/officeart/2005/8/layout/vList2"/>
    <dgm:cxn modelId="{C0D6702E-57C0-0940-952D-56F666AE5568}" type="presOf" srcId="{444711EA-1E2F-41EA-B0E0-83DA3BEA57A6}" destId="{FDCEF7BB-BD63-416C-A8C1-E68FC756E046}" srcOrd="0" destOrd="0" presId="urn:microsoft.com/office/officeart/2005/8/layout/vList2"/>
    <dgm:cxn modelId="{AD6BA9DF-BFF7-42D4-9804-3B27F1F1B3E8}" srcId="{8B274980-DBD7-45DF-95D6-EA54F0B4A5FA}" destId="{444711EA-1E2F-41EA-B0E0-83DA3BEA57A6}" srcOrd="3" destOrd="0" parTransId="{5476294B-9463-4E82-A4BD-5E77FAD8F6E9}" sibTransId="{2ED20728-FE1A-4026-A630-D74A736C4EBB}"/>
    <dgm:cxn modelId="{46C59575-2BED-3148-B7AF-65BF9F868193}" type="presOf" srcId="{E0C0AD49-9470-40DA-8061-7A471D83385A}" destId="{A9D706F5-951F-4445-8577-0D5D0820CC71}" srcOrd="0" destOrd="0" presId="urn:microsoft.com/office/officeart/2005/8/layout/vList2"/>
    <dgm:cxn modelId="{96539912-CE13-47E4-A79D-194EBC654422}" srcId="{8B274980-DBD7-45DF-95D6-EA54F0B4A5FA}" destId="{186FE2CD-677A-49A1-85CF-5119A446C1F2}" srcOrd="7" destOrd="0" parTransId="{FFFF09BF-A667-4175-9747-8014EF17CDB6}" sibTransId="{1953C9C4-3A43-403D-82AA-7427CF2DDE34}"/>
    <dgm:cxn modelId="{C4A0D6CD-5A79-4116-831D-347487E337C8}" srcId="{8B274980-DBD7-45DF-95D6-EA54F0B4A5FA}" destId="{B2AC2EFE-8235-46DA-95D3-0BA601F83C1E}" srcOrd="5" destOrd="0" parTransId="{D149F255-171F-4BA0-817B-1AD464A26FBF}" sibTransId="{BFBC7DBB-2174-4A3E-AF2B-A45FFAB3025C}"/>
    <dgm:cxn modelId="{07A540DE-D9B3-C643-B1E4-7D3D062D9627}" type="presOf" srcId="{8B274980-DBD7-45DF-95D6-EA54F0B4A5FA}" destId="{21C568F7-31B8-4DC7-B86B-B427A3DA12F3}" srcOrd="0" destOrd="0" presId="urn:microsoft.com/office/officeart/2005/8/layout/vList2"/>
    <dgm:cxn modelId="{79324091-A15F-4F66-96A5-B7F482DE7DE2}" srcId="{8B274980-DBD7-45DF-95D6-EA54F0B4A5FA}" destId="{E0C0AD49-9470-40DA-8061-7A471D83385A}" srcOrd="6" destOrd="0" parTransId="{06A54999-D1D4-474E-9B7A-F182B40FA1AD}" sibTransId="{2D81F3AA-348F-41C9-8701-2B74E9D546AE}"/>
    <dgm:cxn modelId="{44F9BAF4-6A8F-264A-8BFC-16CA8CF35005}" type="presOf" srcId="{ACD88CDF-B6B3-4C3D-A269-C07F969C8FE1}" destId="{81143414-DF91-46B5-921C-2065727E510C}" srcOrd="0" destOrd="0" presId="urn:microsoft.com/office/officeart/2005/8/layout/vList2"/>
    <dgm:cxn modelId="{0EB40779-21B3-4CA3-8244-6517A4A23459}" srcId="{8B274980-DBD7-45DF-95D6-EA54F0B4A5FA}" destId="{56986393-1674-484C-9105-409843494474}" srcOrd="4" destOrd="0" parTransId="{DDC45E43-E9CA-4656-AB5E-98F6A9E1C32B}" sibTransId="{E2056368-F9E7-4AB5-BC80-FEC34F47DDBD}"/>
    <dgm:cxn modelId="{FFC1D559-8CF7-43C0-A980-D8C7BECE8D77}" srcId="{8B274980-DBD7-45DF-95D6-EA54F0B4A5FA}" destId="{2845B236-CBD3-4469-A58C-BA6E25C492BC}" srcOrd="0" destOrd="0" parTransId="{4C14AFC9-54EC-4261-8869-585CE191BDF5}" sibTransId="{A6994CA6-8CB3-4AB5-BAA1-D5C3C35B5A75}"/>
    <dgm:cxn modelId="{6D12008F-82BA-D94C-BD82-BA8F8C44E5A3}" type="presOf" srcId="{B2AC2EFE-8235-46DA-95D3-0BA601F83C1E}" destId="{B716C9DD-4FF9-412A-B79B-A74A55B56D67}" srcOrd="0" destOrd="0" presId="urn:microsoft.com/office/officeart/2005/8/layout/vList2"/>
    <dgm:cxn modelId="{7CBC09A1-5454-4EB0-BCD7-6764866B13D0}" srcId="{8B274980-DBD7-45DF-95D6-EA54F0B4A5FA}" destId="{ACD88CDF-B6B3-4C3D-A269-C07F969C8FE1}" srcOrd="2" destOrd="0" parTransId="{EB89B4AB-6478-49FE-BF1E-927810634955}" sibTransId="{76A4B857-6260-4E00-89D7-05340383C1CE}"/>
    <dgm:cxn modelId="{52F1F2FC-0DC6-9A47-B7C1-DD00282F928A}" type="presOf" srcId="{2FF6BD2A-F1AC-4EF2-B9F2-6DA4FA994F1A}" destId="{808452AF-4F3D-40A4-8847-0D8D91AF90F6}" srcOrd="0" destOrd="0" presId="urn:microsoft.com/office/officeart/2005/8/layout/vList2"/>
    <dgm:cxn modelId="{A3616A03-5578-43C7-8079-264B70D495FD}" srcId="{8B274980-DBD7-45DF-95D6-EA54F0B4A5FA}" destId="{2FF6BD2A-F1AC-4EF2-B9F2-6DA4FA994F1A}" srcOrd="1" destOrd="0" parTransId="{3EA7F1FE-ABBA-434B-B1A3-3C6E6CC9BA5A}" sibTransId="{C8D893AF-80EE-47B2-8579-80A1814FD33C}"/>
    <dgm:cxn modelId="{42AF114B-84A3-2C43-89A2-D4DFA57C0D81}" type="presOf" srcId="{186FE2CD-677A-49A1-85CF-5119A446C1F2}" destId="{058579BE-CC06-4619-8C54-EE8BF57C7833}" srcOrd="0" destOrd="0" presId="urn:microsoft.com/office/officeart/2005/8/layout/vList2"/>
    <dgm:cxn modelId="{0D509039-ECB2-BB42-B04E-44484924BB2D}" type="presParOf" srcId="{21C568F7-31B8-4DC7-B86B-B427A3DA12F3}" destId="{0116E348-571F-46DB-8430-7ED0719BB514}" srcOrd="0" destOrd="0" presId="urn:microsoft.com/office/officeart/2005/8/layout/vList2"/>
    <dgm:cxn modelId="{D75C1265-D141-5B4E-A2B3-806B95ECE8CF}" type="presParOf" srcId="{21C568F7-31B8-4DC7-B86B-B427A3DA12F3}" destId="{492869B3-CE5F-4A13-A758-013C0FECBCB6}" srcOrd="1" destOrd="0" presId="urn:microsoft.com/office/officeart/2005/8/layout/vList2"/>
    <dgm:cxn modelId="{FCC3AC51-DFD2-1E4B-A9AF-BC22506A6AC1}" type="presParOf" srcId="{21C568F7-31B8-4DC7-B86B-B427A3DA12F3}" destId="{808452AF-4F3D-40A4-8847-0D8D91AF90F6}" srcOrd="2" destOrd="0" presId="urn:microsoft.com/office/officeart/2005/8/layout/vList2"/>
    <dgm:cxn modelId="{C37A4330-1B69-B143-BB0A-AD2BE1A9D28A}" type="presParOf" srcId="{21C568F7-31B8-4DC7-B86B-B427A3DA12F3}" destId="{586F5BC7-68F8-4DEE-88E5-4F8A3E5D5793}" srcOrd="3" destOrd="0" presId="urn:microsoft.com/office/officeart/2005/8/layout/vList2"/>
    <dgm:cxn modelId="{33674CE8-6751-2F40-9DEA-F517C1EFB923}" type="presParOf" srcId="{21C568F7-31B8-4DC7-B86B-B427A3DA12F3}" destId="{81143414-DF91-46B5-921C-2065727E510C}" srcOrd="4" destOrd="0" presId="urn:microsoft.com/office/officeart/2005/8/layout/vList2"/>
    <dgm:cxn modelId="{6500D2D6-D8BE-A547-A9FB-0905797FE091}" type="presParOf" srcId="{21C568F7-31B8-4DC7-B86B-B427A3DA12F3}" destId="{CD603005-E09E-4423-A929-F530AD775A5E}" srcOrd="5" destOrd="0" presId="urn:microsoft.com/office/officeart/2005/8/layout/vList2"/>
    <dgm:cxn modelId="{D089CC5A-2DD7-2E44-935E-17FB3351F484}" type="presParOf" srcId="{21C568F7-31B8-4DC7-B86B-B427A3DA12F3}" destId="{FDCEF7BB-BD63-416C-A8C1-E68FC756E046}" srcOrd="6" destOrd="0" presId="urn:microsoft.com/office/officeart/2005/8/layout/vList2"/>
    <dgm:cxn modelId="{966764C6-8F37-5949-A0C9-99FFA308820A}" type="presParOf" srcId="{21C568F7-31B8-4DC7-B86B-B427A3DA12F3}" destId="{61084430-E7C4-447C-8532-9E5C42CE4310}" srcOrd="7" destOrd="0" presId="urn:microsoft.com/office/officeart/2005/8/layout/vList2"/>
    <dgm:cxn modelId="{05780F8C-9D68-D744-B076-5BF208C5BD35}" type="presParOf" srcId="{21C568F7-31B8-4DC7-B86B-B427A3DA12F3}" destId="{DFE6D1F5-52F7-4854-99E3-A3C979EF48E1}" srcOrd="8" destOrd="0" presId="urn:microsoft.com/office/officeart/2005/8/layout/vList2"/>
    <dgm:cxn modelId="{DBC940DF-021F-A04C-8F2A-B75FC2B055BB}" type="presParOf" srcId="{21C568F7-31B8-4DC7-B86B-B427A3DA12F3}" destId="{B280E9FA-7FBF-4456-BEFF-C90D87EA3078}" srcOrd="9" destOrd="0" presId="urn:microsoft.com/office/officeart/2005/8/layout/vList2"/>
    <dgm:cxn modelId="{7A24E417-7CAF-1F4E-99CA-6BCD96B4C3AE}" type="presParOf" srcId="{21C568F7-31B8-4DC7-B86B-B427A3DA12F3}" destId="{B716C9DD-4FF9-412A-B79B-A74A55B56D67}" srcOrd="10" destOrd="0" presId="urn:microsoft.com/office/officeart/2005/8/layout/vList2"/>
    <dgm:cxn modelId="{B493A9E7-F2DB-D542-AA7A-C29CCA5406CF}" type="presParOf" srcId="{21C568F7-31B8-4DC7-B86B-B427A3DA12F3}" destId="{F834A521-EC27-4638-A695-BA91E01017F0}" srcOrd="11" destOrd="0" presId="urn:microsoft.com/office/officeart/2005/8/layout/vList2"/>
    <dgm:cxn modelId="{9A98711B-C6DB-6449-8BFB-836254587406}" type="presParOf" srcId="{21C568F7-31B8-4DC7-B86B-B427A3DA12F3}" destId="{A9D706F5-951F-4445-8577-0D5D0820CC71}" srcOrd="12" destOrd="0" presId="urn:microsoft.com/office/officeart/2005/8/layout/vList2"/>
    <dgm:cxn modelId="{FFDC4401-019A-0044-B926-5EF502DA92FA}" type="presParOf" srcId="{21C568F7-31B8-4DC7-B86B-B427A3DA12F3}" destId="{0079BB47-4746-4DF3-87C4-734416C1FDD4}" srcOrd="13" destOrd="0" presId="urn:microsoft.com/office/officeart/2005/8/layout/vList2"/>
    <dgm:cxn modelId="{62F2DD71-B3D3-D947-9AD9-D8D45D62BF20}" type="presParOf" srcId="{21C568F7-31B8-4DC7-B86B-B427A3DA12F3}" destId="{058579BE-CC06-4619-8C54-EE8BF57C7833}" srcOrd="1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4F20D5-8F4E-C14B-B7C1-5B429227DD39}" type="doc">
      <dgm:prSet loTypeId="urn:microsoft.com/office/officeart/2005/8/layout/cycle3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nl-NL"/>
        </a:p>
      </dgm:t>
    </dgm:pt>
    <dgm:pt modelId="{59D162CB-1E5F-2245-B57E-69D0018E8736}">
      <dgm:prSet phldrT="[Tekst]" custT="1"/>
      <dgm:spPr>
        <a:ln>
          <a:solidFill>
            <a:srgbClr val="CFC503"/>
          </a:solidFill>
        </a:ln>
      </dgm:spPr>
      <dgm:t>
        <a:bodyPr/>
        <a:lstStyle/>
        <a:p>
          <a:r>
            <a:rPr lang="nl-NL" sz="1800" dirty="0"/>
            <a:t>gepland</a:t>
          </a:r>
        </a:p>
      </dgm:t>
    </dgm:pt>
    <dgm:pt modelId="{BF982923-1F6C-864E-AB74-E518C45EA639}" type="parTrans" cxnId="{419F2D43-0466-EF46-9FAD-6A801015741E}">
      <dgm:prSet/>
      <dgm:spPr/>
      <dgm:t>
        <a:bodyPr/>
        <a:lstStyle/>
        <a:p>
          <a:endParaRPr lang="nl-NL"/>
        </a:p>
      </dgm:t>
    </dgm:pt>
    <dgm:pt modelId="{5279925E-9BCB-E848-B6B3-E0832E74850A}" type="sibTrans" cxnId="{419F2D43-0466-EF46-9FAD-6A801015741E}">
      <dgm:prSet/>
      <dgm:spPr>
        <a:solidFill>
          <a:schemeClr val="bg1"/>
        </a:solidFill>
        <a:ln w="28575">
          <a:solidFill>
            <a:srgbClr val="CFC503"/>
          </a:solidFill>
        </a:ln>
      </dgm:spPr>
      <dgm:t>
        <a:bodyPr/>
        <a:lstStyle/>
        <a:p>
          <a:endParaRPr lang="nl-NL"/>
        </a:p>
      </dgm:t>
    </dgm:pt>
    <dgm:pt modelId="{D29D2F64-7FDF-5C47-BF76-E486EA695C1D}">
      <dgm:prSet phldrT="[Tekst]" custT="1"/>
      <dgm:spPr/>
      <dgm:t>
        <a:bodyPr/>
        <a:lstStyle/>
        <a:p>
          <a:r>
            <a:rPr lang="nl-NL" sz="1800"/>
            <a:t>gerealiseerd</a:t>
          </a:r>
        </a:p>
      </dgm:t>
    </dgm:pt>
    <dgm:pt modelId="{86C0A210-0410-3740-9BAF-CB780C618CE0}" type="parTrans" cxnId="{3374BA4B-9856-7A4C-A3E8-431386FE46AC}">
      <dgm:prSet/>
      <dgm:spPr/>
      <dgm:t>
        <a:bodyPr/>
        <a:lstStyle/>
        <a:p>
          <a:endParaRPr lang="nl-NL"/>
        </a:p>
      </dgm:t>
    </dgm:pt>
    <dgm:pt modelId="{E4957B10-72A0-9F4A-A99F-DB03EE6EA4D0}" type="sibTrans" cxnId="{3374BA4B-9856-7A4C-A3E8-431386FE46AC}">
      <dgm:prSet/>
      <dgm:spPr/>
      <dgm:t>
        <a:bodyPr/>
        <a:lstStyle/>
        <a:p>
          <a:endParaRPr lang="nl-NL"/>
        </a:p>
      </dgm:t>
    </dgm:pt>
    <dgm:pt modelId="{B96F3B44-35A9-AE48-96DA-E792195A0830}">
      <dgm:prSet phldrT="[Tekst]" custT="1"/>
      <dgm:spPr/>
      <dgm:t>
        <a:bodyPr/>
        <a:lstStyle/>
        <a:p>
          <a:r>
            <a:rPr lang="nl-NL" sz="1800" err="1"/>
            <a:t>gehistoreerd</a:t>
          </a:r>
          <a:endParaRPr lang="nl-NL" sz="1800"/>
        </a:p>
      </dgm:t>
    </dgm:pt>
    <dgm:pt modelId="{4072C151-FC63-ED41-82E2-C487F8405DAA}" type="sibTrans" cxnId="{5D711436-5F64-C844-8AF6-4FB225559F35}">
      <dgm:prSet/>
      <dgm:spPr/>
      <dgm:t>
        <a:bodyPr/>
        <a:lstStyle/>
        <a:p>
          <a:endParaRPr lang="nl-NL"/>
        </a:p>
      </dgm:t>
    </dgm:pt>
    <dgm:pt modelId="{B2BD16C5-9596-5343-9B71-F852A27D9171}" type="parTrans" cxnId="{5D711436-5F64-C844-8AF6-4FB225559F35}">
      <dgm:prSet/>
      <dgm:spPr/>
      <dgm:t>
        <a:bodyPr/>
        <a:lstStyle/>
        <a:p>
          <a:endParaRPr lang="nl-NL"/>
        </a:p>
      </dgm:t>
    </dgm:pt>
    <dgm:pt modelId="{4887B3DD-C643-406B-ABA8-161E808552F8}">
      <dgm:prSet phldrT="[Tekst]" custT="1"/>
      <dgm:spPr/>
      <dgm:t>
        <a:bodyPr/>
        <a:lstStyle/>
        <a:p>
          <a:r>
            <a:rPr lang="nl-NL" sz="1800"/>
            <a:t>in aanbouw</a:t>
          </a:r>
        </a:p>
      </dgm:t>
    </dgm:pt>
    <dgm:pt modelId="{71D990D7-302D-4B6C-B524-314B20500B7B}" type="parTrans" cxnId="{AA3CDA95-3357-4F7B-9376-38C2F7749AD2}">
      <dgm:prSet/>
      <dgm:spPr/>
      <dgm:t>
        <a:bodyPr/>
        <a:lstStyle/>
        <a:p>
          <a:endParaRPr lang="nl-BE"/>
        </a:p>
      </dgm:t>
    </dgm:pt>
    <dgm:pt modelId="{91E8B2A6-3A68-495C-9EBE-16B625666AB1}" type="sibTrans" cxnId="{AA3CDA95-3357-4F7B-9376-38C2F7749AD2}">
      <dgm:prSet/>
      <dgm:spPr/>
      <dgm:t>
        <a:bodyPr/>
        <a:lstStyle/>
        <a:p>
          <a:endParaRPr lang="nl-BE"/>
        </a:p>
      </dgm:t>
    </dgm:pt>
    <dgm:pt modelId="{977398AC-273F-084C-8566-C89FF5CE2A47}" type="pres">
      <dgm:prSet presAssocID="{974F20D5-8F4E-C14B-B7C1-5B429227DD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FCCD74-8EB7-0F4F-A0B3-F62315036C95}" type="pres">
      <dgm:prSet presAssocID="{974F20D5-8F4E-C14B-B7C1-5B429227DD39}" presName="cycle" presStyleCnt="0"/>
      <dgm:spPr/>
    </dgm:pt>
    <dgm:pt modelId="{6BEC1322-CE0C-C340-B175-8197C028D0F5}" type="pres">
      <dgm:prSet presAssocID="{59D162CB-1E5F-2245-B57E-69D0018E8736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02785-479F-BB42-A143-1213DAAF6415}" type="pres">
      <dgm:prSet presAssocID="{5279925E-9BCB-E848-B6B3-E0832E74850A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339C1FE0-81D2-4FC0-91EC-3B7DA048CE76}" type="pres">
      <dgm:prSet presAssocID="{4887B3DD-C643-406B-ABA8-161E808552F8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9E884-E246-F84F-B2A3-A001BEAD8EB1}" type="pres">
      <dgm:prSet presAssocID="{D29D2F64-7FDF-5C47-BF76-E486EA695C1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D0520D-4C05-DE40-92F2-8D491AEFE9C0}" type="pres">
      <dgm:prSet presAssocID="{B96F3B44-35A9-AE48-96DA-E792195A0830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32E379-5EA4-F547-871B-078C9F4B2C7D}" type="presOf" srcId="{D29D2F64-7FDF-5C47-BF76-E486EA695C1D}" destId="{2CF9E884-E246-F84F-B2A3-A001BEAD8EB1}" srcOrd="0" destOrd="0" presId="urn:microsoft.com/office/officeart/2005/8/layout/cycle3"/>
    <dgm:cxn modelId="{E01A8264-4BD9-3343-9A1A-BE2AB849B907}" type="presOf" srcId="{974F20D5-8F4E-C14B-B7C1-5B429227DD39}" destId="{977398AC-273F-084C-8566-C89FF5CE2A47}" srcOrd="0" destOrd="0" presId="urn:microsoft.com/office/officeart/2005/8/layout/cycle3"/>
    <dgm:cxn modelId="{419F2D43-0466-EF46-9FAD-6A801015741E}" srcId="{974F20D5-8F4E-C14B-B7C1-5B429227DD39}" destId="{59D162CB-1E5F-2245-B57E-69D0018E8736}" srcOrd="0" destOrd="0" parTransId="{BF982923-1F6C-864E-AB74-E518C45EA639}" sibTransId="{5279925E-9BCB-E848-B6B3-E0832E74850A}"/>
    <dgm:cxn modelId="{CA7EAD84-EEDD-6245-8CFF-4362A798F410}" type="presOf" srcId="{59D162CB-1E5F-2245-B57E-69D0018E8736}" destId="{6BEC1322-CE0C-C340-B175-8197C028D0F5}" srcOrd="0" destOrd="0" presId="urn:microsoft.com/office/officeart/2005/8/layout/cycle3"/>
    <dgm:cxn modelId="{68B0C5BB-C89F-F645-A906-8FF605D37B84}" type="presOf" srcId="{B96F3B44-35A9-AE48-96DA-E792195A0830}" destId="{8FD0520D-4C05-DE40-92F2-8D491AEFE9C0}" srcOrd="0" destOrd="0" presId="urn:microsoft.com/office/officeart/2005/8/layout/cycle3"/>
    <dgm:cxn modelId="{AA3CDA95-3357-4F7B-9376-38C2F7749AD2}" srcId="{974F20D5-8F4E-C14B-B7C1-5B429227DD39}" destId="{4887B3DD-C643-406B-ABA8-161E808552F8}" srcOrd="1" destOrd="0" parTransId="{71D990D7-302D-4B6C-B524-314B20500B7B}" sibTransId="{91E8B2A6-3A68-495C-9EBE-16B625666AB1}"/>
    <dgm:cxn modelId="{3374BA4B-9856-7A4C-A3E8-431386FE46AC}" srcId="{974F20D5-8F4E-C14B-B7C1-5B429227DD39}" destId="{D29D2F64-7FDF-5C47-BF76-E486EA695C1D}" srcOrd="2" destOrd="0" parTransId="{86C0A210-0410-3740-9BAF-CB780C618CE0}" sibTransId="{E4957B10-72A0-9F4A-A99F-DB03EE6EA4D0}"/>
    <dgm:cxn modelId="{84B65F6F-6325-3C4B-BF5B-0B8E3EF4F324}" type="presOf" srcId="{5279925E-9BCB-E848-B6B3-E0832E74850A}" destId="{35502785-479F-BB42-A143-1213DAAF6415}" srcOrd="0" destOrd="0" presId="urn:microsoft.com/office/officeart/2005/8/layout/cycle3"/>
    <dgm:cxn modelId="{5D711436-5F64-C844-8AF6-4FB225559F35}" srcId="{974F20D5-8F4E-C14B-B7C1-5B429227DD39}" destId="{B96F3B44-35A9-AE48-96DA-E792195A0830}" srcOrd="3" destOrd="0" parTransId="{B2BD16C5-9596-5343-9B71-F852A27D9171}" sibTransId="{4072C151-FC63-ED41-82E2-C487F8405DAA}"/>
    <dgm:cxn modelId="{2F86DE61-3E0B-9747-8BD5-C0C0305B85F9}" type="presOf" srcId="{4887B3DD-C643-406B-ABA8-161E808552F8}" destId="{339C1FE0-81D2-4FC0-91EC-3B7DA048CE76}" srcOrd="0" destOrd="0" presId="urn:microsoft.com/office/officeart/2005/8/layout/cycle3"/>
    <dgm:cxn modelId="{296925BA-87F9-0A45-A113-E03638DD9492}" type="presParOf" srcId="{977398AC-273F-084C-8566-C89FF5CE2A47}" destId="{50FCCD74-8EB7-0F4F-A0B3-F62315036C95}" srcOrd="0" destOrd="0" presId="urn:microsoft.com/office/officeart/2005/8/layout/cycle3"/>
    <dgm:cxn modelId="{C08C4C87-3305-2B43-BC46-3E2B9FBBD2F0}" type="presParOf" srcId="{50FCCD74-8EB7-0F4F-A0B3-F62315036C95}" destId="{6BEC1322-CE0C-C340-B175-8197C028D0F5}" srcOrd="0" destOrd="0" presId="urn:microsoft.com/office/officeart/2005/8/layout/cycle3"/>
    <dgm:cxn modelId="{4D93AA12-20E1-E341-9D17-2EBBC231FA83}" type="presParOf" srcId="{50FCCD74-8EB7-0F4F-A0B3-F62315036C95}" destId="{35502785-479F-BB42-A143-1213DAAF6415}" srcOrd="1" destOrd="0" presId="urn:microsoft.com/office/officeart/2005/8/layout/cycle3"/>
    <dgm:cxn modelId="{440CDC83-F226-5B46-812D-7AA3976B3C1B}" type="presParOf" srcId="{50FCCD74-8EB7-0F4F-A0B3-F62315036C95}" destId="{339C1FE0-81D2-4FC0-91EC-3B7DA048CE76}" srcOrd="2" destOrd="0" presId="urn:microsoft.com/office/officeart/2005/8/layout/cycle3"/>
    <dgm:cxn modelId="{AC34A2DA-2506-D348-A153-68F96F8A049B}" type="presParOf" srcId="{50FCCD74-8EB7-0F4F-A0B3-F62315036C95}" destId="{2CF9E884-E246-F84F-B2A3-A001BEAD8EB1}" srcOrd="3" destOrd="0" presId="urn:microsoft.com/office/officeart/2005/8/layout/cycle3"/>
    <dgm:cxn modelId="{8047E1A7-80DD-4C4A-A010-F85B71EB61F7}" type="presParOf" srcId="{50FCCD74-8EB7-0F4F-A0B3-F62315036C95}" destId="{8FD0520D-4C05-DE40-92F2-8D491AEFE9C0}" srcOrd="4" destOrd="0" presId="urn:microsoft.com/office/officeart/2005/8/layout/cycle3"/>
  </dgm:cxnLst>
  <dgm:bg>
    <a:noFill/>
  </dgm:bg>
  <dgm:whole>
    <a:ln w="28575"/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7014DA-E919-4DE9-A56D-1405081E5497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E6EBB27F-E559-4D4B-A2BA-8D0CF55F4ADF}">
      <dgm:prSet phldrT="[Text]" custT="1"/>
      <dgm:spPr/>
      <dgm:t>
        <a:bodyPr/>
        <a:lstStyle/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Aanmaak Wegenregister v1.0</a:t>
          </a:r>
        </a:p>
      </dgm:t>
    </dgm:pt>
    <dgm:pt modelId="{37C53FA1-55D8-434C-98EF-A2158D02ACC8}" type="parTrans" cxnId="{C27F6BFD-09DD-4CC9-885E-F05B78FA5568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361627-F572-4E4B-85F7-34B589355299}" type="sibTrans" cxnId="{C27F6BFD-09DD-4CC9-885E-F05B78FA5568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8321E5-5F5C-4B7E-BB03-81EF57925C02}">
      <dgm:prSet phldrT="[Text]" custT="1"/>
      <dgm:spPr/>
      <dgm:t>
        <a:bodyPr/>
        <a:lstStyle/>
        <a:p>
          <a:r>
            <a:rPr lang="nl-BE" sz="1600" dirty="0">
              <a:latin typeface="Arial" panose="020B0604020202020204" pitchFamily="34" charset="0"/>
              <a:cs typeface="Arial" panose="020B0604020202020204" pitchFamily="34" charset="0"/>
            </a:rPr>
            <a:t>Q1 2014</a:t>
          </a:r>
        </a:p>
      </dgm:t>
    </dgm:pt>
    <dgm:pt modelId="{71C9F980-8662-4876-94AD-F484C9674A45}" type="parTrans" cxnId="{F0B10BFB-513F-492A-AF4B-CB7CE31C9A33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AC743C-5474-4789-A71A-6F9C12D64A2E}" type="sibTrans" cxnId="{F0B10BFB-513F-492A-AF4B-CB7CE31C9A33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C2DB17-7A72-48E2-802F-D379D92D36D3}">
      <dgm:prSet custT="1"/>
      <dgm:spPr/>
      <dgm:t>
        <a:bodyPr/>
        <a:lstStyle/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Centrale </a:t>
          </a:r>
          <a:r>
            <a:rPr lang="nl-BE" sz="1600" b="1" dirty="0" err="1">
              <a:latin typeface="Arial" panose="020B0604020202020204" pitchFamily="34" charset="0"/>
              <a:cs typeface="Arial" panose="020B0604020202020204" pitchFamily="34" charset="0"/>
            </a:rPr>
            <a:t>bijhouding</a:t>
          </a:r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 - </a:t>
          </a:r>
        </a:p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1 product voor wegen</a:t>
          </a:r>
        </a:p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(GRB en CRAB/AR)</a:t>
          </a:r>
        </a:p>
        <a:p>
          <a:r>
            <a:rPr lang="nl-BE" sz="1600" b="0" dirty="0">
              <a:latin typeface="Arial" panose="020B0604020202020204" pitchFamily="34" charset="0"/>
              <a:cs typeface="Arial" panose="020B0604020202020204" pitchFamily="34" charset="0"/>
            </a:rPr>
            <a:t>2018 - 2019</a:t>
          </a:r>
        </a:p>
        <a:p>
          <a:r>
            <a:rPr lang="nl-BE" sz="1400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nl-BE" sz="1400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nl-BE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058527-9729-44E0-A1DA-94F9AD37A2D8}" type="parTrans" cxnId="{DF8AA6C9-4986-4BF0-A825-4E7E5D00D63E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283D76-1BB0-483C-9100-0DAEDE1A4CFD}" type="sibTrans" cxnId="{DF8AA6C9-4986-4BF0-A825-4E7E5D00D63E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B0655C-8403-4A2F-B352-7789E237F525}">
      <dgm:prSet custT="1"/>
      <dgm:spPr/>
      <dgm:t>
        <a:bodyPr/>
        <a:lstStyle/>
        <a:p>
          <a:endParaRPr lang="nl-BE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D17FE0-DD49-45D0-8809-E84ADD0573A6}" type="parTrans" cxnId="{D0529A99-7D1C-4240-9312-0D613537178F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230DF8-FA0F-4FDB-9E33-6628CB252D6A}" type="sibTrans" cxnId="{D0529A99-7D1C-4240-9312-0D613537178F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DD8855-9545-4D13-928B-C7D4E60B7E9D}">
      <dgm:prSet custT="1"/>
      <dgm:spPr/>
      <dgm:t>
        <a:bodyPr/>
        <a:lstStyle/>
        <a:p>
          <a:endParaRPr lang="nl-BE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1ABFA7-F264-45BD-BD9C-A9FB4862B814}" type="sibTrans" cxnId="{8DAEBFAF-E7F0-453F-B300-140167B48466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2E5813-1CC1-4A66-BB8C-B5535CEF7F04}" type="parTrans" cxnId="{8DAEBFAF-E7F0-453F-B300-140167B48466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E7D191-98F8-4A4F-8D7D-EE45DC483A40}" type="pres">
      <dgm:prSet presAssocID="{4F7014DA-E919-4DE9-A56D-1405081E5497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D96F2F-932C-469B-9A99-919A720C8E10}" type="pres">
      <dgm:prSet presAssocID="{4F7014DA-E919-4DE9-A56D-1405081E5497}" presName="arrow" presStyleLbl="bgShp" presStyleIdx="0" presStyleCnt="1" custLinFactNeighborX="435" custLinFactNeighborY="-4149"/>
      <dgm:spPr/>
    </dgm:pt>
    <dgm:pt modelId="{87CB7C9B-9FFE-4E1A-8114-36467731C6B8}" type="pres">
      <dgm:prSet presAssocID="{4F7014DA-E919-4DE9-A56D-1405081E5497}" presName="arrowDiagram4" presStyleCnt="0"/>
      <dgm:spPr/>
    </dgm:pt>
    <dgm:pt modelId="{B5CD193B-F879-46D5-8C02-C11E8105A226}" type="pres">
      <dgm:prSet presAssocID="{E6EBB27F-E559-4D4B-A2BA-8D0CF55F4ADF}" presName="bullet4a" presStyleLbl="node1" presStyleIdx="0" presStyleCnt="4" custLinFactX="-200000" custLinFactY="200000" custLinFactNeighborX="-228261" custLinFactNeighborY="277413"/>
      <dgm:spPr>
        <a:solidFill>
          <a:srgbClr val="92D050"/>
        </a:solidFill>
      </dgm:spPr>
    </dgm:pt>
    <dgm:pt modelId="{D091F573-FFEF-4313-A865-1998A6BE19DA}" type="pres">
      <dgm:prSet presAssocID="{E6EBB27F-E559-4D4B-A2BA-8D0CF55F4ADF}" presName="textBox4a" presStyleLbl="revTx" presStyleIdx="0" presStyleCnt="4" custScaleX="150106" custScaleY="55772" custLinFactNeighborX="-25840" custLinFactNeighborY="510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46DCA-707A-4C41-A346-8854498976DF}" type="pres">
      <dgm:prSet presAssocID="{6BC2DB17-7A72-48E2-802F-D379D92D36D3}" presName="bullet4b" presStyleLbl="node1" presStyleIdx="1" presStyleCnt="4" custLinFactNeighborX="-69489" custLinFactNeighborY="-41085"/>
      <dgm:spPr>
        <a:solidFill>
          <a:srgbClr val="FFC000"/>
        </a:solidFill>
      </dgm:spPr>
    </dgm:pt>
    <dgm:pt modelId="{0938B818-DE65-47A6-B178-EF83706360FC}" type="pres">
      <dgm:prSet presAssocID="{6BC2DB17-7A72-48E2-802F-D379D92D36D3}" presName="textBox4b" presStyleLbl="revTx" presStyleIdx="1" presStyleCnt="4" custScaleX="151978" custScaleY="38092" custLinFactX="27121" custLinFactNeighborX="100000" custLinFactNeighborY="-971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C8CBB-27D8-4F4A-95A3-42423911DEE0}" type="pres">
      <dgm:prSet presAssocID="{DFDD8855-9545-4D13-928B-C7D4E60B7E9D}" presName="bullet4c" presStyleLbl="node1" presStyleIdx="2" presStyleCnt="4" custLinFactNeighborX="-18312" custLinFactNeighborY="-64741"/>
      <dgm:spPr>
        <a:solidFill>
          <a:srgbClr val="C00000"/>
        </a:solidFill>
      </dgm:spPr>
    </dgm:pt>
    <dgm:pt modelId="{016A61EC-E439-48C9-9B2C-1303BFFDDE83}" type="pres">
      <dgm:prSet presAssocID="{DFDD8855-9545-4D13-928B-C7D4E60B7E9D}" presName="textBox4c" presStyleLbl="revTx" presStyleIdx="2" presStyleCnt="4" custScaleX="119851" custScaleY="59674" custLinFactX="14350" custLinFactNeighborX="100000" custLinFactNeighborY="234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A1B229-415F-4219-9B04-EC9701818470}" type="pres">
      <dgm:prSet presAssocID="{16B0655C-8403-4A2F-B352-7789E237F525}" presName="bullet4d" presStyleLbl="node1" presStyleIdx="3" presStyleCnt="4" custLinFactX="25331" custLinFactNeighborX="100000" custLinFactNeighborY="-49646"/>
      <dgm:spPr>
        <a:solidFill>
          <a:srgbClr val="C00000"/>
        </a:solidFill>
        <a:ln>
          <a:solidFill>
            <a:srgbClr val="C00000"/>
          </a:solidFill>
        </a:ln>
      </dgm:spPr>
    </dgm:pt>
    <dgm:pt modelId="{2929A53F-10BB-4398-92F7-7FC0612691E5}" type="pres">
      <dgm:prSet presAssocID="{16B0655C-8403-4A2F-B352-7789E237F525}" presName="textBox4d" presStyleLbl="revTx" presStyleIdx="3" presStyleCnt="4" custScaleX="130827" custScaleY="91266" custLinFactNeighborX="12960" custLinFactNeighborY="2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C02446-D3AD-4A41-9586-439E498B8BE0}" type="presOf" srcId="{AC8321E5-5F5C-4B7E-BB03-81EF57925C02}" destId="{D091F573-FFEF-4313-A865-1998A6BE19DA}" srcOrd="0" destOrd="1" presId="urn:microsoft.com/office/officeart/2005/8/layout/arrow2"/>
    <dgm:cxn modelId="{8DAEBFAF-E7F0-453F-B300-140167B48466}" srcId="{4F7014DA-E919-4DE9-A56D-1405081E5497}" destId="{DFDD8855-9545-4D13-928B-C7D4E60B7E9D}" srcOrd="2" destOrd="0" parTransId="{3A2E5813-1CC1-4A66-BB8C-B5535CEF7F04}" sibTransId="{4F1ABFA7-F264-45BD-BD9C-A9FB4862B814}"/>
    <dgm:cxn modelId="{F0B10BFB-513F-492A-AF4B-CB7CE31C9A33}" srcId="{E6EBB27F-E559-4D4B-A2BA-8D0CF55F4ADF}" destId="{AC8321E5-5F5C-4B7E-BB03-81EF57925C02}" srcOrd="0" destOrd="0" parTransId="{71C9F980-8662-4876-94AD-F484C9674A45}" sibTransId="{60AC743C-5474-4789-A71A-6F9C12D64A2E}"/>
    <dgm:cxn modelId="{DF8AA6C9-4986-4BF0-A825-4E7E5D00D63E}" srcId="{4F7014DA-E919-4DE9-A56D-1405081E5497}" destId="{6BC2DB17-7A72-48E2-802F-D379D92D36D3}" srcOrd="1" destOrd="0" parTransId="{8D058527-9729-44E0-A1DA-94F9AD37A2D8}" sibTransId="{21283D76-1BB0-483C-9100-0DAEDE1A4CFD}"/>
    <dgm:cxn modelId="{D0529A99-7D1C-4240-9312-0D613537178F}" srcId="{4F7014DA-E919-4DE9-A56D-1405081E5497}" destId="{16B0655C-8403-4A2F-B352-7789E237F525}" srcOrd="3" destOrd="0" parTransId="{70D17FE0-DD49-45D0-8809-E84ADD0573A6}" sibTransId="{69230DF8-FA0F-4FDB-9E33-6628CB252D6A}"/>
    <dgm:cxn modelId="{AFC7C441-FE71-45B7-A6F3-0251ED8DE723}" type="presOf" srcId="{DFDD8855-9545-4D13-928B-C7D4E60B7E9D}" destId="{016A61EC-E439-48C9-9B2C-1303BFFDDE83}" srcOrd="0" destOrd="0" presId="urn:microsoft.com/office/officeart/2005/8/layout/arrow2"/>
    <dgm:cxn modelId="{272C375B-42D5-43D4-99DD-611635A14035}" type="presOf" srcId="{6BC2DB17-7A72-48E2-802F-D379D92D36D3}" destId="{0938B818-DE65-47A6-B178-EF83706360FC}" srcOrd="0" destOrd="0" presId="urn:microsoft.com/office/officeart/2005/8/layout/arrow2"/>
    <dgm:cxn modelId="{EE425B7A-ADA0-46DA-8B6E-45801722FEF4}" type="presOf" srcId="{4F7014DA-E919-4DE9-A56D-1405081E5497}" destId="{19E7D191-98F8-4A4F-8D7D-EE45DC483A40}" srcOrd="0" destOrd="0" presId="urn:microsoft.com/office/officeart/2005/8/layout/arrow2"/>
    <dgm:cxn modelId="{C27F6BFD-09DD-4CC9-885E-F05B78FA5568}" srcId="{4F7014DA-E919-4DE9-A56D-1405081E5497}" destId="{E6EBB27F-E559-4D4B-A2BA-8D0CF55F4ADF}" srcOrd="0" destOrd="0" parTransId="{37C53FA1-55D8-434C-98EF-A2158D02ACC8}" sibTransId="{83361627-F572-4E4B-85F7-34B589355299}"/>
    <dgm:cxn modelId="{799CBA38-F185-4F4E-8FD8-DD8E7F8FA400}" type="presOf" srcId="{E6EBB27F-E559-4D4B-A2BA-8D0CF55F4ADF}" destId="{D091F573-FFEF-4313-A865-1998A6BE19DA}" srcOrd="0" destOrd="0" presId="urn:microsoft.com/office/officeart/2005/8/layout/arrow2"/>
    <dgm:cxn modelId="{DBAD4D28-6DEF-4769-8F6E-114538779AD7}" type="presOf" srcId="{16B0655C-8403-4A2F-B352-7789E237F525}" destId="{2929A53F-10BB-4398-92F7-7FC0612691E5}" srcOrd="0" destOrd="0" presId="urn:microsoft.com/office/officeart/2005/8/layout/arrow2"/>
    <dgm:cxn modelId="{23526C66-BCDB-4CC7-9C3F-082EE27E8559}" type="presParOf" srcId="{19E7D191-98F8-4A4F-8D7D-EE45DC483A40}" destId="{83D96F2F-932C-469B-9A99-919A720C8E10}" srcOrd="0" destOrd="0" presId="urn:microsoft.com/office/officeart/2005/8/layout/arrow2"/>
    <dgm:cxn modelId="{12E724FB-49BA-4794-9A63-B800CEF5A084}" type="presParOf" srcId="{19E7D191-98F8-4A4F-8D7D-EE45DC483A40}" destId="{87CB7C9B-9FFE-4E1A-8114-36467731C6B8}" srcOrd="1" destOrd="0" presId="urn:microsoft.com/office/officeart/2005/8/layout/arrow2"/>
    <dgm:cxn modelId="{1195E0D7-5F4E-4A5C-80A7-C55DC6A7EC73}" type="presParOf" srcId="{87CB7C9B-9FFE-4E1A-8114-36467731C6B8}" destId="{B5CD193B-F879-46D5-8C02-C11E8105A226}" srcOrd="0" destOrd="0" presId="urn:microsoft.com/office/officeart/2005/8/layout/arrow2"/>
    <dgm:cxn modelId="{EB79C229-0968-4748-9555-05F90FD2B0C0}" type="presParOf" srcId="{87CB7C9B-9FFE-4E1A-8114-36467731C6B8}" destId="{D091F573-FFEF-4313-A865-1998A6BE19DA}" srcOrd="1" destOrd="0" presId="urn:microsoft.com/office/officeart/2005/8/layout/arrow2"/>
    <dgm:cxn modelId="{F651C962-CD4A-46DD-B90D-00EB8F9770FD}" type="presParOf" srcId="{87CB7C9B-9FFE-4E1A-8114-36467731C6B8}" destId="{C5246DCA-707A-4C41-A346-8854498976DF}" srcOrd="2" destOrd="0" presId="urn:microsoft.com/office/officeart/2005/8/layout/arrow2"/>
    <dgm:cxn modelId="{95BF0384-B463-42B0-884C-B7076F3BA375}" type="presParOf" srcId="{87CB7C9B-9FFE-4E1A-8114-36467731C6B8}" destId="{0938B818-DE65-47A6-B178-EF83706360FC}" srcOrd="3" destOrd="0" presId="urn:microsoft.com/office/officeart/2005/8/layout/arrow2"/>
    <dgm:cxn modelId="{6F74D15E-D5CE-430E-9162-6A2865FE718B}" type="presParOf" srcId="{87CB7C9B-9FFE-4E1A-8114-36467731C6B8}" destId="{955C8CBB-27D8-4F4A-95A3-42423911DEE0}" srcOrd="4" destOrd="0" presId="urn:microsoft.com/office/officeart/2005/8/layout/arrow2"/>
    <dgm:cxn modelId="{137ECA1C-ACD4-4E86-91E3-D49884CF3AA3}" type="presParOf" srcId="{87CB7C9B-9FFE-4E1A-8114-36467731C6B8}" destId="{016A61EC-E439-48C9-9B2C-1303BFFDDE83}" srcOrd="5" destOrd="0" presId="urn:microsoft.com/office/officeart/2005/8/layout/arrow2"/>
    <dgm:cxn modelId="{485048A9-0A61-495E-9351-B03EAE402EDC}" type="presParOf" srcId="{87CB7C9B-9FFE-4E1A-8114-36467731C6B8}" destId="{08A1B229-415F-4219-9B04-EC9701818470}" srcOrd="6" destOrd="0" presId="urn:microsoft.com/office/officeart/2005/8/layout/arrow2"/>
    <dgm:cxn modelId="{8426DBE5-17B2-4474-8240-1BEFBD93B1D4}" type="presParOf" srcId="{87CB7C9B-9FFE-4E1A-8114-36467731C6B8}" destId="{2929A53F-10BB-4398-92F7-7FC0612691E5}" srcOrd="7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6E348-571F-46DB-8430-7ED0719BB514}">
      <dsp:nvSpPr>
        <dsp:cNvPr id="0" name=""/>
        <dsp:cNvSpPr/>
      </dsp:nvSpPr>
      <dsp:spPr>
        <a:xfrm>
          <a:off x="0" y="162175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Erkend door Vlaamse Regering</a:t>
          </a:r>
        </a:p>
      </dsp:txBody>
      <dsp:txXfrm>
        <a:off x="28539" y="190714"/>
        <a:ext cx="4915896" cy="527556"/>
      </dsp:txXfrm>
    </dsp:sp>
    <dsp:sp modelId="{808452AF-4F3D-40A4-8847-0D8D91AF90F6}">
      <dsp:nvSpPr>
        <dsp:cNvPr id="0" name=""/>
        <dsp:cNvSpPr/>
      </dsp:nvSpPr>
      <dsp:spPr>
        <a:xfrm>
          <a:off x="0" y="790009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Belangrijke maatschappelijke meerwaarde</a:t>
          </a:r>
        </a:p>
      </dsp:txBody>
      <dsp:txXfrm>
        <a:off x="28539" y="818548"/>
        <a:ext cx="4915896" cy="527556"/>
      </dsp:txXfrm>
    </dsp:sp>
    <dsp:sp modelId="{81143414-DF91-46B5-921C-2065727E510C}">
      <dsp:nvSpPr>
        <dsp:cNvPr id="0" name=""/>
        <dsp:cNvSpPr/>
      </dsp:nvSpPr>
      <dsp:spPr>
        <a:xfrm>
          <a:off x="0" y="1417844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Gebruik in bedrijfsprocessen van overheid en bedrijven</a:t>
          </a:r>
        </a:p>
      </dsp:txBody>
      <dsp:txXfrm>
        <a:off x="28539" y="1446383"/>
        <a:ext cx="4915896" cy="527556"/>
      </dsp:txXfrm>
    </dsp:sp>
    <dsp:sp modelId="{FDCEF7BB-BD63-416C-A8C1-E68FC756E046}">
      <dsp:nvSpPr>
        <dsp:cNvPr id="0" name=""/>
        <dsp:cNvSpPr/>
      </dsp:nvSpPr>
      <dsp:spPr>
        <a:xfrm>
          <a:off x="0" y="2045678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Enkel kerngegevens</a:t>
          </a:r>
          <a:endParaRPr lang="nl-BE" sz="1500" kern="1200" dirty="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2074217"/>
        <a:ext cx="4915896" cy="527556"/>
      </dsp:txXfrm>
    </dsp:sp>
    <dsp:sp modelId="{DFE6D1F5-52F7-4854-99E3-A3C979EF48E1}">
      <dsp:nvSpPr>
        <dsp:cNvPr id="0" name=""/>
        <dsp:cNvSpPr/>
      </dsp:nvSpPr>
      <dsp:spPr>
        <a:xfrm>
          <a:off x="0" y="2673512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Data uit basisregisters werken samen (semantisch coherent stelsel)</a:t>
          </a:r>
          <a:endParaRPr lang="nl-BE" sz="1500" kern="1200" dirty="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2702051"/>
        <a:ext cx="4915896" cy="527556"/>
      </dsp:txXfrm>
    </dsp:sp>
    <dsp:sp modelId="{B716C9DD-4FF9-412A-B79B-A74A55B56D67}">
      <dsp:nvSpPr>
        <dsp:cNvPr id="0" name=""/>
        <dsp:cNvSpPr/>
      </dsp:nvSpPr>
      <dsp:spPr>
        <a:xfrm>
          <a:off x="0" y="3301347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Persistente </a:t>
          </a:r>
          <a:r>
            <a:rPr lang="nl-NL" sz="1500" kern="1200" err="1">
              <a:solidFill>
                <a:schemeClr val="tx1"/>
              </a:solidFill>
              <a:latin typeface="FlandersArtSans-Regular" panose="00000500000000000000" pitchFamily="2" charset="0"/>
            </a:rPr>
            <a:t>identificatoren</a:t>
          </a: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/levensloop</a:t>
          </a:r>
          <a:endParaRPr lang="nl-BE" sz="1500" kern="120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3329886"/>
        <a:ext cx="4915896" cy="527556"/>
      </dsp:txXfrm>
    </dsp:sp>
    <dsp:sp modelId="{A9D706F5-951F-4445-8577-0D5D0820CC71}">
      <dsp:nvSpPr>
        <dsp:cNvPr id="0" name=""/>
        <dsp:cNvSpPr/>
      </dsp:nvSpPr>
      <dsp:spPr>
        <a:xfrm>
          <a:off x="0" y="3929181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Verplicht gebruik en terugmelding</a:t>
          </a:r>
          <a:endParaRPr lang="nl-BE" sz="1500" kern="120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3957720"/>
        <a:ext cx="4915896" cy="527556"/>
      </dsp:txXfrm>
    </dsp:sp>
    <dsp:sp modelId="{058579BE-CC06-4619-8C54-EE8BF57C7833}">
      <dsp:nvSpPr>
        <dsp:cNvPr id="0" name=""/>
        <dsp:cNvSpPr/>
      </dsp:nvSpPr>
      <dsp:spPr>
        <a:xfrm>
          <a:off x="0" y="4557016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Gratis open data waar mogelijk (privacy)</a:t>
          </a:r>
          <a:endParaRPr lang="nl-BE" sz="1500" kern="120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4585555"/>
        <a:ext cx="4915896" cy="527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02785-479F-BB42-A143-1213DAAF6415}">
      <dsp:nvSpPr>
        <dsp:cNvPr id="0" name=""/>
        <dsp:cNvSpPr/>
      </dsp:nvSpPr>
      <dsp:spPr>
        <a:xfrm>
          <a:off x="484030" y="-26246"/>
          <a:ext cx="2640590" cy="2640590"/>
        </a:xfrm>
        <a:prstGeom prst="circularArrow">
          <a:avLst>
            <a:gd name="adj1" fmla="val 4668"/>
            <a:gd name="adj2" fmla="val 272909"/>
            <a:gd name="adj3" fmla="val 13247402"/>
            <a:gd name="adj4" fmla="val 17754060"/>
            <a:gd name="adj5" fmla="val 4847"/>
          </a:avLst>
        </a:prstGeom>
        <a:solidFill>
          <a:schemeClr val="bg1"/>
        </a:solidFill>
        <a:ln w="28575">
          <a:solidFill>
            <a:srgbClr val="CFC50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C1322-CE0C-C340-B175-8197C028D0F5}">
      <dsp:nvSpPr>
        <dsp:cNvPr id="0" name=""/>
        <dsp:cNvSpPr/>
      </dsp:nvSpPr>
      <dsp:spPr>
        <a:xfrm>
          <a:off x="1021981" y="12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FC5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dirty="0"/>
            <a:t>gepland</a:t>
          </a:r>
        </a:p>
      </dsp:txBody>
      <dsp:txXfrm>
        <a:off x="1060172" y="38203"/>
        <a:ext cx="1488306" cy="705962"/>
      </dsp:txXfrm>
    </dsp:sp>
    <dsp:sp modelId="{339C1FE0-81D2-4FC0-91EC-3B7DA048CE76}">
      <dsp:nvSpPr>
        <dsp:cNvPr id="0" name=""/>
        <dsp:cNvSpPr/>
      </dsp:nvSpPr>
      <dsp:spPr>
        <a:xfrm>
          <a:off x="1970128" y="948159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/>
            <a:t>in aanbouw</a:t>
          </a:r>
        </a:p>
      </dsp:txBody>
      <dsp:txXfrm>
        <a:off x="2008319" y="986350"/>
        <a:ext cx="1488306" cy="705962"/>
      </dsp:txXfrm>
    </dsp:sp>
    <dsp:sp modelId="{2CF9E884-E246-F84F-B2A3-A001BEAD8EB1}">
      <dsp:nvSpPr>
        <dsp:cNvPr id="0" name=""/>
        <dsp:cNvSpPr/>
      </dsp:nvSpPr>
      <dsp:spPr>
        <a:xfrm>
          <a:off x="1021981" y="1896307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/>
            <a:t>gerealiseerd</a:t>
          </a:r>
        </a:p>
      </dsp:txBody>
      <dsp:txXfrm>
        <a:off x="1060172" y="1934498"/>
        <a:ext cx="1488306" cy="705962"/>
      </dsp:txXfrm>
    </dsp:sp>
    <dsp:sp modelId="{8FD0520D-4C05-DE40-92F2-8D491AEFE9C0}">
      <dsp:nvSpPr>
        <dsp:cNvPr id="0" name=""/>
        <dsp:cNvSpPr/>
      </dsp:nvSpPr>
      <dsp:spPr>
        <a:xfrm>
          <a:off x="73833" y="948159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err="1"/>
            <a:t>gehistoreerd</a:t>
          </a:r>
          <a:endParaRPr lang="nl-NL" sz="1800" kern="1200"/>
        </a:p>
      </dsp:txBody>
      <dsp:txXfrm>
        <a:off x="112024" y="986350"/>
        <a:ext cx="1488306" cy="705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96F2F-932C-469B-9A99-919A720C8E10}">
      <dsp:nvSpPr>
        <dsp:cNvPr id="0" name=""/>
        <dsp:cNvSpPr/>
      </dsp:nvSpPr>
      <dsp:spPr>
        <a:xfrm>
          <a:off x="0" y="0"/>
          <a:ext cx="8299822" cy="518738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D193B-F879-46D5-8C02-C11E8105A226}">
      <dsp:nvSpPr>
        <dsp:cNvPr id="0" name=""/>
        <dsp:cNvSpPr/>
      </dsp:nvSpPr>
      <dsp:spPr>
        <a:xfrm>
          <a:off x="0" y="4942100"/>
          <a:ext cx="190895" cy="190895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1F573-FFEF-4313-A865-1998A6BE19DA}">
      <dsp:nvSpPr>
        <dsp:cNvPr id="0" name=""/>
        <dsp:cNvSpPr/>
      </dsp:nvSpPr>
      <dsp:spPr>
        <a:xfrm>
          <a:off x="190671" y="4845621"/>
          <a:ext cx="2130408" cy="68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52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Aanmaak Wegenregister v1.0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600" kern="1200" dirty="0">
              <a:latin typeface="Arial" panose="020B0604020202020204" pitchFamily="34" charset="0"/>
              <a:cs typeface="Arial" panose="020B0604020202020204" pitchFamily="34" charset="0"/>
            </a:rPr>
            <a:t>Q1 2014</a:t>
          </a:r>
        </a:p>
      </dsp:txBody>
      <dsp:txXfrm>
        <a:off x="190671" y="4845621"/>
        <a:ext cx="2130408" cy="688560"/>
      </dsp:txXfrm>
    </dsp:sp>
    <dsp:sp modelId="{C5246DCA-707A-4C41-A346-8854498976DF}">
      <dsp:nvSpPr>
        <dsp:cNvPr id="0" name=""/>
        <dsp:cNvSpPr/>
      </dsp:nvSpPr>
      <dsp:spPr>
        <a:xfrm>
          <a:off x="1935555" y="2687753"/>
          <a:ext cx="331992" cy="331992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8B818-DE65-47A6-B178-EF83706360FC}">
      <dsp:nvSpPr>
        <dsp:cNvPr id="0" name=""/>
        <dsp:cNvSpPr/>
      </dsp:nvSpPr>
      <dsp:spPr>
        <a:xfrm>
          <a:off x="4094942" y="1420597"/>
          <a:ext cx="264891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16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Centrale </a:t>
          </a:r>
          <a:r>
            <a:rPr lang="nl-BE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bijhouding</a:t>
          </a: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 -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1 product voor wegen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(GRB en CRAB/AR)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0" kern="1200" dirty="0">
              <a:latin typeface="Arial" panose="020B0604020202020204" pitchFamily="34" charset="0"/>
              <a:cs typeface="Arial" panose="020B0604020202020204" pitchFamily="34" charset="0"/>
            </a:rPr>
            <a:t>2018 - 2019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nl-BE" sz="1400" kern="1200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nl-BE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94942" y="1420597"/>
        <a:ext cx="2648919" cy="903022"/>
      </dsp:txXfrm>
    </dsp:sp>
    <dsp:sp modelId="{955C8CBB-27D8-4F4A-95A3-42423911DEE0}">
      <dsp:nvSpPr>
        <dsp:cNvPr id="0" name=""/>
        <dsp:cNvSpPr/>
      </dsp:nvSpPr>
      <dsp:spPr>
        <a:xfrm>
          <a:off x="3807913" y="1650244"/>
          <a:ext cx="439890" cy="439890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A61EC-E439-48C9-9B2C-1303BFFDDE83}">
      <dsp:nvSpPr>
        <dsp:cNvPr id="0" name=""/>
        <dsp:cNvSpPr/>
      </dsp:nvSpPr>
      <dsp:spPr>
        <a:xfrm>
          <a:off x="5928491" y="3554505"/>
          <a:ext cx="2088958" cy="191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089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28491" y="3554505"/>
        <a:ext cx="2088958" cy="1913032"/>
      </dsp:txXfrm>
    </dsp:sp>
    <dsp:sp modelId="{08A1B229-415F-4219-9B04-EC9701818470}">
      <dsp:nvSpPr>
        <dsp:cNvPr id="0" name=""/>
        <dsp:cNvSpPr/>
      </dsp:nvSpPr>
      <dsp:spPr>
        <a:xfrm>
          <a:off x="6502786" y="1054226"/>
          <a:ext cx="589287" cy="589287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9A53F-10BB-4398-92F7-7FC0612691E5}">
      <dsp:nvSpPr>
        <dsp:cNvPr id="0" name=""/>
        <dsp:cNvSpPr/>
      </dsp:nvSpPr>
      <dsp:spPr>
        <a:xfrm>
          <a:off x="6016106" y="1811402"/>
          <a:ext cx="2280265" cy="339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251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16106" y="1811402"/>
        <a:ext cx="2280265" cy="339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476670" y="179512"/>
            <a:ext cx="3407942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6/07/2018</a:t>
            </a:fld>
            <a:endParaRPr lang="nl-BE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62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76670" y="179512"/>
            <a:ext cx="3407942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6/07/2018</a:t>
            </a:fld>
            <a:endParaRPr lang="nl-BE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9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19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1pPr>
    <a:lvl2pPr marL="36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2pPr>
    <a:lvl3pPr marL="54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3pPr>
    <a:lvl4pPr marL="72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4pPr>
    <a:lvl5pPr marL="90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5pPr>
    <a:lvl6pPr marL="2285588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2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06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TIM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216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TIM</a:t>
            </a: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532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TIM</a:t>
            </a: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9318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TIM</a:t>
            </a: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4220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TIM</a:t>
            </a: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JENS: website </a:t>
            </a:r>
            <a:endParaRPr/>
          </a:p>
        </p:txBody>
      </p:sp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9703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TIM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LOD Objecten 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Uitbreidbaarheid </a:t>
            </a:r>
            <a:endParaRPr/>
          </a:p>
          <a:p>
            <a: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endParaRPr/>
          </a:p>
        </p:txBody>
      </p:sp>
      <p:sp>
        <p:nvSpPr>
          <p:cNvPr id="565" name="Shape 565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2185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TIM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Categoriseren van objecten - VIEWS 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Uitbreidbaarheid </a:t>
            </a:r>
            <a:endParaRPr/>
          </a:p>
          <a:p>
            <a: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Verscheidene doelen </a:t>
            </a:r>
            <a:endParaRPr/>
          </a:p>
        </p:txBody>
      </p:sp>
      <p:sp>
        <p:nvSpPr>
          <p:cNvPr id="574" name="Shape 574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2848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2614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355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21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</a:t>
            </a: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1023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3666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108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9153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36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28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3305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1268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206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55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924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81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10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OSM </a:t>
            </a:r>
            <a:r>
              <a:rPr lang="en-US" dirty="0" err="1" smtClean="0"/>
              <a:t>geeft</a:t>
            </a:r>
            <a:r>
              <a:rPr lang="en-US" dirty="0" smtClean="0"/>
              <a:t> </a:t>
            </a:r>
            <a:r>
              <a:rPr lang="en-US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“boom”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wat </a:t>
            </a:r>
            <a:r>
              <a:rPr lang="en-US" baseline="0" dirty="0" err="1" smtClean="0"/>
              <a:t>overeenkomt</a:t>
            </a:r>
            <a:r>
              <a:rPr lang="en-US" baseline="0" dirty="0" smtClean="0"/>
              <a:t> met het </a:t>
            </a:r>
            <a:r>
              <a:rPr lang="en-US" baseline="0" dirty="0" err="1" smtClean="0"/>
              <a:t>abstracte</a:t>
            </a:r>
            <a:r>
              <a:rPr lang="en-US" baseline="0" dirty="0" smtClean="0"/>
              <a:t> object “</a:t>
            </a:r>
            <a:r>
              <a:rPr lang="en-US" baseline="0" dirty="0" err="1" smtClean="0"/>
              <a:t>Boomvorm</a:t>
            </a:r>
            <a:r>
              <a:rPr lang="en-US" baseline="0" dirty="0" smtClean="0"/>
              <a:t>” in de </a:t>
            </a:r>
            <a:r>
              <a:rPr lang="en-US" baseline="0" dirty="0" err="1" smtClean="0"/>
              <a:t>uitbreiding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vegetatie-elementen</a:t>
            </a:r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determineren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welke</a:t>
            </a:r>
            <a:r>
              <a:rPr lang="en-US" baseline="0" dirty="0" smtClean="0"/>
              <a:t> boom het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opgaande</a:t>
            </a:r>
            <a:r>
              <a:rPr lang="en-US" baseline="0" dirty="0" smtClean="0"/>
              <a:t> boom.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90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44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nl-BE" altLang="nl-BE" sz="2400" dirty="0"/>
              <a:t>Burgers en ondernemers verwachten van de overheid een coherente dienstverlening: </a:t>
            </a:r>
            <a:br>
              <a:rPr lang="nl-BE" altLang="nl-BE" sz="2400" dirty="0"/>
            </a:br>
            <a:r>
              <a:rPr lang="nl-BE" altLang="nl-BE" sz="2400" b="1" dirty="0"/>
              <a:t>samenhang</a:t>
            </a:r>
            <a:r>
              <a:rPr lang="nl-BE" altLang="nl-BE" sz="2400" dirty="0"/>
              <a:t>, </a:t>
            </a:r>
            <a:r>
              <a:rPr lang="nl-BE" altLang="nl-BE" sz="2400" b="1" dirty="0"/>
              <a:t>begrijpbaarheid</a:t>
            </a:r>
            <a:r>
              <a:rPr lang="nl-BE" altLang="nl-BE" sz="2400" dirty="0"/>
              <a:t> en </a:t>
            </a:r>
            <a:r>
              <a:rPr lang="nl-BE" altLang="nl-BE" sz="2400" b="1" dirty="0"/>
              <a:t>vindbaarheid</a:t>
            </a:r>
            <a:r>
              <a:rPr lang="nl-BE" altLang="nl-BE" sz="2400" dirty="0"/>
              <a:t> van informatie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nl-BE" altLang="nl-BE" sz="2400" dirty="0"/>
              <a:t>Om deze eigenschappen te verbeteren, moet het modelleren van informatie gebeuren met </a:t>
            </a:r>
            <a:r>
              <a:rPr lang="nl-BE" altLang="nl-BE" sz="2400" b="1" dirty="0"/>
              <a:t>hergebruik</a:t>
            </a:r>
            <a:r>
              <a:rPr lang="nl-BE" altLang="nl-BE" sz="2400" dirty="0"/>
              <a:t> indachtig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nl-BE" altLang="nl-BE" sz="2400" dirty="0"/>
              <a:t>Een </a:t>
            </a:r>
            <a:r>
              <a:rPr lang="nl-BE" altLang="nl-BE" sz="2400" b="1" dirty="0"/>
              <a:t>éénduidige standaard voor de uitwisseling van informatie </a:t>
            </a:r>
            <a:r>
              <a:rPr lang="nl-BE" altLang="nl-BE" sz="2400" dirty="0"/>
              <a:t>is vereist: OSLO² biedt hiervoor een antwoord</a:t>
            </a:r>
          </a:p>
          <a:p>
            <a:pPr lvl="0">
              <a:spcBef>
                <a:spcPts val="0"/>
              </a:spcBef>
              <a:buNone/>
            </a:pPr>
            <a:endParaRPr lang="en-GB" altLang="en-GB" sz="2400" dirty="0"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nl-BE" altLang="nl-BE" sz="2400" dirty="0"/>
              <a:t>Focus op semantische informatiebouwstenen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nl-BE" altLang="nl-BE" sz="2400" b="1" dirty="0"/>
              <a:t>Set van standaarden en documentatie</a:t>
            </a:r>
            <a:r>
              <a:rPr lang="nl-BE" altLang="nl-BE" sz="2400" dirty="0"/>
              <a:t>: </a:t>
            </a:r>
            <a:br>
              <a:rPr lang="nl-BE" altLang="nl-BE" sz="2400" dirty="0"/>
            </a:br>
            <a:r>
              <a:rPr lang="nl-BE" altLang="nl-BE" sz="2400" dirty="0"/>
              <a:t>Vocabularia en applicatieprofielen zodat een eenduidige en herbruikbare terminologie wordt toegepast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nl-BE" altLang="nl-BE" sz="2400" dirty="0"/>
              <a:t>Methode -in vijf stappen- om binnen uw werkgroep af te stemmen met de semantische modellen van OSLO²</a:t>
            </a:r>
          </a:p>
          <a:p>
            <a:pPr lvl="0">
              <a:spcBef>
                <a:spcPts val="0"/>
              </a:spcBef>
              <a:buNone/>
            </a:pPr>
            <a:endParaRPr lang="nl-BE" altLang="nl-BE" sz="2400" dirty="0"/>
          </a:p>
        </p:txBody>
      </p:sp>
    </p:spTree>
    <p:extLst>
      <p:ext uri="{BB962C8B-B14F-4D97-AF65-F5344CB8AC3E}">
        <p14:creationId xmlns:p14="http://schemas.microsoft.com/office/powerpoint/2010/main" val="1715632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OSM </a:t>
            </a:r>
            <a:r>
              <a:rPr lang="en-US" dirty="0" err="1" smtClean="0"/>
              <a:t>geeft</a:t>
            </a:r>
            <a:r>
              <a:rPr lang="en-US" dirty="0" smtClean="0"/>
              <a:t> </a:t>
            </a:r>
            <a:r>
              <a:rPr lang="en-US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“boom”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wat </a:t>
            </a:r>
            <a:r>
              <a:rPr lang="en-US" baseline="0" dirty="0" err="1" smtClean="0"/>
              <a:t>overeenkomt</a:t>
            </a:r>
            <a:r>
              <a:rPr lang="en-US" baseline="0" dirty="0" smtClean="0"/>
              <a:t> met het </a:t>
            </a:r>
            <a:r>
              <a:rPr lang="en-US" baseline="0" dirty="0" err="1" smtClean="0"/>
              <a:t>abstracte</a:t>
            </a:r>
            <a:r>
              <a:rPr lang="en-US" baseline="0" dirty="0" smtClean="0"/>
              <a:t> object “</a:t>
            </a:r>
            <a:r>
              <a:rPr lang="en-US" baseline="0" dirty="0" err="1" smtClean="0"/>
              <a:t>Boomvorm</a:t>
            </a:r>
            <a:r>
              <a:rPr lang="en-US" baseline="0" dirty="0" smtClean="0"/>
              <a:t>” in de </a:t>
            </a:r>
            <a:r>
              <a:rPr lang="en-US" baseline="0" dirty="0" err="1" smtClean="0"/>
              <a:t>uitbreiding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vegetatie-elementen</a:t>
            </a:r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determineren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welke</a:t>
            </a:r>
            <a:r>
              <a:rPr lang="en-US" baseline="0" dirty="0" smtClean="0"/>
              <a:t> boom het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opgaande</a:t>
            </a:r>
            <a:r>
              <a:rPr lang="en-US" baseline="0" dirty="0" smtClean="0"/>
              <a:t> boom.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91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407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92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056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93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73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94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20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95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0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Mogelijkheid</a:t>
            </a:r>
            <a:r>
              <a:rPr lang="en-US" dirty="0" smtClean="0"/>
              <a:t> 1: </a:t>
            </a:r>
            <a:r>
              <a:rPr lang="en-US" dirty="0" err="1" smtClean="0"/>
              <a:t>gebruik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r>
              <a:rPr lang="en-US" baseline="0" dirty="0" smtClean="0"/>
              <a:t> van het Simple Knowledge </a:t>
            </a:r>
            <a:r>
              <a:rPr lang="en-US" baseline="0" dirty="0" err="1" smtClean="0"/>
              <a:t>Organisation</a:t>
            </a:r>
            <a:r>
              <a:rPr lang="en-US" baseline="0" dirty="0" smtClean="0"/>
              <a:t> System (SKOS)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mapping machine-</a:t>
            </a:r>
            <a:r>
              <a:rPr lang="en-US" baseline="0" dirty="0" err="1" smtClean="0"/>
              <a:t>leesbaar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endParaRPr lang="en-US" dirty="0" smtClean="0"/>
          </a:p>
          <a:p>
            <a:r>
              <a:rPr lang="en-US" dirty="0" err="1" smtClean="0"/>
              <a:t>Mogelijkheid</a:t>
            </a:r>
            <a:r>
              <a:rPr lang="en-US" dirty="0" smtClean="0"/>
              <a:t> 2: </a:t>
            </a:r>
            <a:r>
              <a:rPr lang="en-US" dirty="0" err="1" smtClean="0"/>
              <a:t>gespecialiseerde</a:t>
            </a:r>
            <a:r>
              <a:rPr lang="en-US" dirty="0" smtClean="0"/>
              <a:t> tools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vakgebied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bv</a:t>
            </a:r>
            <a:r>
              <a:rPr lang="en-US" baseline="0" dirty="0" smtClean="0"/>
              <a:t>. Hale Studio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geografische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96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913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Tools: </a:t>
            </a:r>
          </a:p>
          <a:p>
            <a:pPr lvl="1"/>
            <a:r>
              <a:rPr lang="en-US" dirty="0" smtClean="0"/>
              <a:t>https://qgis.org/en/site/</a:t>
            </a:r>
          </a:p>
          <a:p>
            <a:pPr lvl="1"/>
            <a:r>
              <a:rPr lang="en-US" dirty="0" smtClean="0"/>
              <a:t>https://www.wetransform.to/products/halestudio/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97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42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Mogelijkheid</a:t>
            </a:r>
            <a:r>
              <a:rPr lang="en-US" dirty="0" smtClean="0"/>
              <a:t> 1: </a:t>
            </a:r>
            <a:r>
              <a:rPr lang="en-US" dirty="0" err="1" smtClean="0"/>
              <a:t>gebruik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r>
              <a:rPr lang="en-US" baseline="0" dirty="0" smtClean="0"/>
              <a:t> van het Simple Knowledge </a:t>
            </a:r>
            <a:r>
              <a:rPr lang="en-US" baseline="0" dirty="0" err="1" smtClean="0"/>
              <a:t>Organisation</a:t>
            </a:r>
            <a:r>
              <a:rPr lang="en-US" baseline="0" dirty="0" smtClean="0"/>
              <a:t> System (SKOS)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mapping machine-</a:t>
            </a:r>
            <a:r>
              <a:rPr lang="en-US" baseline="0" dirty="0" err="1" smtClean="0"/>
              <a:t>leesbaar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endParaRPr lang="en-US" dirty="0" smtClean="0"/>
          </a:p>
          <a:p>
            <a:r>
              <a:rPr lang="en-US" dirty="0" err="1" smtClean="0"/>
              <a:t>Mogelijkheid</a:t>
            </a:r>
            <a:r>
              <a:rPr lang="en-US" dirty="0" smtClean="0"/>
              <a:t> 2: </a:t>
            </a:r>
            <a:r>
              <a:rPr lang="en-US" dirty="0" err="1" smtClean="0"/>
              <a:t>gespecialiseerde</a:t>
            </a:r>
            <a:r>
              <a:rPr lang="en-US" dirty="0" smtClean="0"/>
              <a:t> tools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vakgebied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bv</a:t>
            </a:r>
            <a:r>
              <a:rPr lang="en-US" baseline="0" dirty="0" smtClean="0"/>
              <a:t>. Hale Studio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geografische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98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247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Wanneer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expliciet</a:t>
            </a:r>
            <a:r>
              <a:rPr lang="en-US" baseline="0" dirty="0" smtClean="0"/>
              <a:t> CRS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meegegeven</a:t>
            </a:r>
            <a:r>
              <a:rPr lang="en-US" baseline="0" dirty="0" smtClean="0"/>
              <a:t> in de WKT of GML string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verondersteld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om CRS84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102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762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  <a:tabLst/>
              <a:defRPr/>
            </a:pPr>
            <a:r>
              <a:rPr lang="nl-BE" sz="24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Legal interoperability</a:t>
            </a:r>
            <a:r>
              <a:rPr lang="nl-BE" sz="2400" b="1" kern="1200" baseline="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sz="24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aligned and digital friendly legislation</a:t>
            </a:r>
          </a:p>
          <a:p>
            <a:pPr marL="0" marR="0" lvl="0" indent="762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  <a:tabLst/>
              <a:defRPr/>
            </a:pPr>
            <a:r>
              <a:rPr lang="nl-BE" sz="24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Organisational interoperability </a:t>
            </a:r>
            <a:r>
              <a:rPr lang="nl-BE" sz="24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optimised processes by/for optimised data exchange</a:t>
            </a:r>
          </a:p>
          <a:p>
            <a:pPr marL="0" marR="0" lvl="0" indent="762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  <a:tabLst/>
              <a:defRPr/>
            </a:pPr>
            <a:r>
              <a:rPr lang="nl-BE" sz="24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Semantic interoperability </a:t>
            </a:r>
            <a:r>
              <a:rPr lang="nl-BE" sz="24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meaning, structure and appropriate use of information</a:t>
            </a:r>
          </a:p>
          <a:p>
            <a:pPr>
              <a:defRPr/>
            </a:pPr>
            <a:r>
              <a:rPr lang="nl-BE" sz="2400" b="1" dirty="0">
                <a:solidFill>
                  <a:prstClr val="black"/>
                </a:solidFill>
                <a:latin typeface="Calibri"/>
              </a:rPr>
              <a:t> Political Context </a:t>
            </a:r>
            <a:r>
              <a:rPr lang="nl-BE" sz="2400" dirty="0">
                <a:solidFill>
                  <a:prstClr val="black"/>
                </a:solidFill>
                <a:latin typeface="Calibri"/>
              </a:rPr>
              <a:t>Political, cultural and structural conditions</a:t>
            </a:r>
          </a:p>
          <a:p>
            <a:pPr marL="0" marR="0" lvl="0" indent="762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●"/>
              <a:tabLst/>
              <a:defRPr/>
            </a:pPr>
            <a:r>
              <a:rPr lang="nl-BE" sz="24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Technical interoperability </a:t>
            </a:r>
            <a:r>
              <a:rPr lang="nl-BE" sz="24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technical issues involved in linking computer systems</a:t>
            </a:r>
          </a:p>
          <a:p>
            <a:pPr marL="0" marR="0" lvl="0" indent="762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</a:pPr>
            <a:endParaRPr sz="2200" b="0" i="0" u="none" strike="noStrike" cap="none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79932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Tim</a:t>
            </a:r>
            <a:endParaRPr lang="en-GB" dirty="0"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162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lvl="0" indent="-95218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Shape 350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4458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Tim</a:t>
            </a:r>
            <a:endParaRPr lang="en-GB" dirty="0"/>
          </a:p>
        </p:txBody>
      </p:sp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0175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TIM</a:t>
            </a:r>
            <a:endParaRPr/>
          </a:p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Wegens complex en grootst gegeven: opdeling van het gegevensmodel in verscheidene functionele delen. </a:t>
            </a: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8922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TIM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LOD geometrie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Collecties - Functionele Relaties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Combineren van verscheidene doelen</a:t>
            </a:r>
            <a:endParaRPr/>
          </a:p>
          <a:p>
            <a: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Beheerdeel met fysiek voorkomen (2D) &amp; Beheerelement (“3D”)</a:t>
            </a:r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37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96157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5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028711" y="4509834"/>
            <a:ext cx="7434681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34681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197065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62524" y="365128"/>
            <a:ext cx="302382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400"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62524" y="5892601"/>
            <a:ext cx="3023824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842570" y="365126"/>
            <a:ext cx="5382393" cy="6109416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48CA6BF2-CD52-4E22-92A5-09015AAF1997}" type="datetime1">
              <a:rPr lang="nl-BE" smtClean="0"/>
              <a:t>6/07/2018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91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432474" y="5817248"/>
            <a:ext cx="6963661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32472" y="1499129"/>
            <a:ext cx="6963662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D739D19C-E4BE-4634-8741-0D3278A69C8F}" type="datetime1">
              <a:rPr lang="nl-BE" smtClean="0"/>
              <a:t>6/07/2018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796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ftr" idx="11"/>
          </p:nvPr>
        </p:nvSpPr>
        <p:spPr>
          <a:xfrm>
            <a:off x="480651" y="6605192"/>
            <a:ext cx="60840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nl-NL" smtClean="0"/>
              <a:t>Editeer via Invoegen/Kop- en Voettekst</a:t>
            </a: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dt" idx="10"/>
          </p:nvPr>
        </p:nvSpPr>
        <p:spPr>
          <a:xfrm>
            <a:off x="6564652" y="6603110"/>
            <a:ext cx="2863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DC5F0E85-A19D-461F-8941-CFE741E0BBAF}" type="datetime1">
              <a:rPr lang="nl-BE" smtClean="0"/>
              <a:t>6/07/2018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804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9B2490-A183-4DED-8DF5-A77AEB217BB0}" type="datetime1">
              <a:rPr lang="nl-BE" smtClean="0"/>
              <a:t>6/07/2018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Editeer via Invoegen/Kop- en Voettekst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0086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uFillTx/>
              </a:defRPr>
            </a:pPr>
            <a:r>
              <a:rPr sz="4400" b="1">
                <a:uFillTx/>
              </a:rPr>
              <a:t>Titeltekst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3200">
                <a:uFillTx/>
              </a:rPr>
              <a:t>Hoofdtekst - niveau één</a:t>
            </a:r>
          </a:p>
          <a:p>
            <a:pPr lvl="1">
              <a:defRPr sz="1800">
                <a:uFillTx/>
              </a:defRPr>
            </a:pPr>
            <a:r>
              <a:rPr sz="3200">
                <a:uFillTx/>
              </a:rPr>
              <a:t>Hoofdtekst - niveau twee</a:t>
            </a:r>
          </a:p>
          <a:p>
            <a:pPr lvl="2">
              <a:defRPr sz="1800">
                <a:uFillTx/>
              </a:defRPr>
            </a:pPr>
            <a:r>
              <a:rPr sz="3200">
                <a:uFillTx/>
              </a:rPr>
              <a:t>Hoofdtekst - niveau drie</a:t>
            </a:r>
          </a:p>
          <a:p>
            <a:pPr lvl="3">
              <a:defRPr sz="1800">
                <a:uFillTx/>
              </a:defRPr>
            </a:pPr>
            <a:r>
              <a:rPr sz="3200">
                <a:uFillTx/>
              </a:rPr>
              <a:t>Hoofdtekst - niveau vier</a:t>
            </a:r>
          </a:p>
          <a:p>
            <a:pPr lvl="4">
              <a:defRPr sz="1800">
                <a:uFillTx/>
              </a:defRPr>
            </a:pPr>
            <a:r>
              <a:rPr sz="3200">
                <a:uFillTx/>
              </a:rPr>
              <a:t>Hoofdtekst - niveau vijf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329829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4" y="-21307"/>
            <a:ext cx="8762846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1" y="-21306"/>
            <a:ext cx="6861969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6" name="image3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5094419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1" y="1551752"/>
            <a:ext cx="4236324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67073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0" y="1"/>
            <a:ext cx="9555510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295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1" y="687274"/>
            <a:ext cx="195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7429501" cy="948859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9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0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rcRect l="763" t="1399" r="6439" b="3435"/>
          <a:stretch>
            <a:fillRect/>
          </a:stretch>
        </p:blipFill>
        <p:spPr>
          <a:xfrm>
            <a:off x="350488" y="-1"/>
            <a:ext cx="955551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96733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6/07/2018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15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0E691B98-7880-4930-A17E-436C236C694A}" type="datetime1">
              <a:rPr lang="nl-BE" smtClean="0"/>
              <a:t>6/07/2018</a:t>
            </a:fld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5040876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631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BC816C05-4076-4B00-B929-65EE2153E35C}" type="datetime1">
              <a:rPr lang="nl-BE" smtClean="0"/>
              <a:t>6/07/2018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291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6/07/2018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565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BC340CE2-304A-4DD5-BC55-9AE643CA1970}" type="datetime1">
              <a:rPr lang="nl-BE" smtClean="0"/>
              <a:t>6/07/2018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011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71" marR="0" indent="-326571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marR="0" indent="-30480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373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-Discussion/issues" TargetMode="External"/><Relationship Id="rId2" Type="http://schemas.openxmlformats.org/officeDocument/2006/relationships/hyperlink" Target="mailto:Informatie.vlaanderen@vlaanderen.be" TargetMode="Externa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cms/openbaardomei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cms/openbaardomei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eoservices.informatievlaanderen.be/raadpleegdiensten/Wegenregister/wms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wegenregister" TargetMode="External"/><Relationship Id="rId2" Type="http://schemas.openxmlformats.org/officeDocument/2006/relationships/hyperlink" Target="https://data.vlaanderen.be/ns/weg" TargetMode="Externa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ata.vlaanderen.be/ns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smart.flanders.be/piloten/parkeren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vlaanderen.be/" TargetMode="Externa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elinkt-notuleren.lblod.info/inbox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Implementatie </a:t>
            </a:r>
            <a:r>
              <a:rPr lang="nl-BE" dirty="0"/>
              <a:t>van data standaarden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8711" y="1551752"/>
            <a:ext cx="4557442" cy="2794621"/>
          </a:xfrm>
        </p:spPr>
        <p:txBody>
          <a:bodyPr/>
          <a:lstStyle/>
          <a:p>
            <a:r>
              <a:rPr lang="nl-NL" dirty="0"/>
              <a:t>Infosessie voor lokale besturen en dienstenleveranciers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632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12916" y="4941168"/>
            <a:ext cx="7881742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Nieuwe</a:t>
            </a:r>
            <a:r>
              <a:rPr lang="en-US" dirty="0" smtClean="0"/>
              <a:t> OSLO </a:t>
            </a:r>
            <a:r>
              <a:rPr lang="en-US" dirty="0" err="1" smtClean="0"/>
              <a:t>kandidaat-standaarden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6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27" y="857302"/>
            <a:ext cx="8372929" cy="5845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9043533" cy="984352"/>
          </a:xfrm>
        </p:spPr>
        <p:txBody>
          <a:bodyPr/>
          <a:lstStyle/>
          <a:p>
            <a:r>
              <a:rPr lang="en-US" dirty="0" smtClean="0"/>
              <a:t>Hale Studio JSON output </a:t>
            </a:r>
            <a:r>
              <a:rPr lang="en-US" dirty="0" err="1" smtClean="0"/>
              <a:t>verrijkt</a:t>
            </a:r>
            <a:r>
              <a:rPr lang="en-US" dirty="0" smtClean="0"/>
              <a:t> met JSON-LD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100</a:t>
            </a:fld>
            <a:endParaRPr lang="nl-BE" dirty="0"/>
          </a:p>
        </p:txBody>
      </p:sp>
      <p:sp>
        <p:nvSpPr>
          <p:cNvPr id="6" name="Rectangle 5"/>
          <p:cNvSpPr/>
          <p:nvPr/>
        </p:nvSpPr>
        <p:spPr>
          <a:xfrm>
            <a:off x="1057275" y="962026"/>
            <a:ext cx="7924800" cy="1447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2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Zelfde</a:t>
            </a:r>
            <a:r>
              <a:rPr lang="en-US" dirty="0" smtClean="0"/>
              <a:t> data in Turtle syntax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101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81" y="857302"/>
            <a:ext cx="7158037" cy="579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populaire</a:t>
            </a:r>
            <a:r>
              <a:rPr lang="en-US" dirty="0" smtClean="0"/>
              <a:t> </a:t>
            </a:r>
            <a:r>
              <a:rPr lang="en-US" dirty="0" err="1" smtClean="0"/>
              <a:t>formaten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GeoJSON</a:t>
            </a:r>
            <a:r>
              <a:rPr lang="en-US" dirty="0" smtClean="0"/>
              <a:t>, basic geo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geosparql</a:t>
            </a:r>
            <a:r>
              <a:rPr lang="en-US" dirty="0" smtClean="0"/>
              <a:t> is CRS84 het </a:t>
            </a:r>
            <a:r>
              <a:rPr lang="en-US" dirty="0" err="1" smtClean="0"/>
              <a:t>standaard</a:t>
            </a:r>
            <a:r>
              <a:rPr lang="en-US" dirty="0" smtClean="0"/>
              <a:t> CRS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practice: </a:t>
            </a:r>
            <a:br>
              <a:rPr lang="en-US" dirty="0"/>
            </a:br>
            <a:r>
              <a:rPr lang="en-US" dirty="0"/>
              <a:t>CRS </a:t>
            </a:r>
            <a:r>
              <a:rPr lang="en-US" dirty="0" err="1"/>
              <a:t>meegeven</a:t>
            </a:r>
            <a:r>
              <a:rPr lang="en-US" dirty="0"/>
              <a:t> in </a:t>
            </a:r>
            <a:r>
              <a:rPr lang="en-US" dirty="0" err="1"/>
              <a:t>notatie</a:t>
            </a:r>
            <a:r>
              <a:rPr lang="en-US" dirty="0"/>
              <a:t> van </a:t>
            </a:r>
            <a:r>
              <a:rPr lang="en-US" dirty="0" err="1"/>
              <a:t>Geometrie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102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2814637"/>
            <a:ext cx="64674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4668421"/>
            <a:ext cx="9043987" cy="8051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064125" y="3738562"/>
            <a:ext cx="0" cy="92985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64125" y="3978379"/>
            <a:ext cx="3067763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WKT string met CRS </a:t>
            </a:r>
            <a:r>
              <a:rPr lang="en-US" dirty="0" err="1" smtClean="0"/>
              <a:t>informatie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61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Praktische</a:t>
            </a:r>
            <a:r>
              <a:rPr lang="en-US" dirty="0" smtClean="0"/>
              <a:t> details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Publieke</a:t>
            </a:r>
            <a:r>
              <a:rPr lang="en-US" dirty="0" smtClean="0"/>
              <a:t> </a:t>
            </a:r>
            <a:r>
              <a:rPr lang="en-US" dirty="0" err="1" smtClean="0"/>
              <a:t>reviewperiode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Periode</a:t>
            </a:r>
            <a:r>
              <a:rPr lang="en-US" dirty="0" smtClean="0"/>
              <a:t> </a:t>
            </a:r>
            <a:r>
              <a:rPr lang="en-US" dirty="0" err="1" smtClean="0"/>
              <a:t>waarin</a:t>
            </a:r>
            <a:r>
              <a:rPr lang="en-US" dirty="0" smtClean="0"/>
              <a:t> </a:t>
            </a:r>
            <a:r>
              <a:rPr lang="en-US" dirty="0" err="1" smtClean="0"/>
              <a:t>informatiemodel</a:t>
            </a:r>
            <a:r>
              <a:rPr lang="en-US" dirty="0" smtClean="0"/>
              <a:t> </a:t>
            </a:r>
            <a:r>
              <a:rPr lang="en-US" dirty="0" err="1" smtClean="0"/>
              <a:t>stabiel</a:t>
            </a:r>
            <a:r>
              <a:rPr lang="en-US" dirty="0" smtClean="0"/>
              <a:t> </a:t>
            </a:r>
            <a:r>
              <a:rPr lang="en-US" dirty="0" err="1" smtClean="0"/>
              <a:t>blijft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als</a:t>
            </a:r>
            <a:r>
              <a:rPr lang="en-US" dirty="0" smtClean="0"/>
              <a:t> “</a:t>
            </a:r>
            <a:r>
              <a:rPr lang="en-US" dirty="0" err="1" smtClean="0"/>
              <a:t>kandidaat-standaard</a:t>
            </a:r>
            <a:r>
              <a:rPr lang="en-US" dirty="0" smtClean="0"/>
              <a:t>”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Vergaren</a:t>
            </a:r>
            <a:r>
              <a:rPr lang="en-US" dirty="0" smtClean="0"/>
              <a:t> van extra feedback </a:t>
            </a:r>
            <a:r>
              <a:rPr lang="en-US" dirty="0" err="1" smtClean="0"/>
              <a:t>aan</a:t>
            </a:r>
            <a:r>
              <a:rPr lang="en-US" dirty="0" smtClean="0"/>
              <a:t> de hand van </a:t>
            </a:r>
            <a:br>
              <a:rPr lang="en-US" dirty="0" smtClean="0"/>
            </a:br>
            <a:r>
              <a:rPr lang="en-US" dirty="0" err="1" smtClean="0"/>
              <a:t>implementatie-ervaring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Ontvangen</a:t>
            </a:r>
            <a:r>
              <a:rPr lang="en-US" dirty="0" smtClean="0"/>
              <a:t> feedback </a:t>
            </a:r>
            <a:r>
              <a:rPr lang="en-US" dirty="0" err="1" smtClean="0"/>
              <a:t>wordt</a:t>
            </a:r>
            <a:r>
              <a:rPr lang="en-US" dirty="0" smtClean="0"/>
              <a:t> op </a:t>
            </a:r>
            <a:r>
              <a:rPr lang="en-US" dirty="0" err="1" smtClean="0"/>
              <a:t>einde</a:t>
            </a:r>
            <a:r>
              <a:rPr lang="en-US" dirty="0" smtClean="0"/>
              <a:t> van de </a:t>
            </a:r>
            <a:r>
              <a:rPr lang="en-US" dirty="0" err="1" smtClean="0"/>
              <a:t>reviewperiode</a:t>
            </a:r>
            <a:r>
              <a:rPr lang="en-US" dirty="0" smtClean="0"/>
              <a:t> </a:t>
            </a:r>
            <a:r>
              <a:rPr lang="en-US" dirty="0" err="1" smtClean="0"/>
              <a:t>verwerkt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versie</a:t>
            </a:r>
            <a:r>
              <a:rPr lang="en-US" dirty="0" smtClean="0"/>
              <a:t> 1.0 van de </a:t>
            </a:r>
            <a:r>
              <a:rPr lang="en-US" dirty="0" err="1" smtClean="0"/>
              <a:t>informatiemodellen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Publieke</a:t>
            </a:r>
            <a:r>
              <a:rPr lang="en-US" dirty="0" smtClean="0"/>
              <a:t> </a:t>
            </a:r>
            <a:r>
              <a:rPr lang="en-US" dirty="0" err="1" smtClean="0"/>
              <a:t>reviewperiode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438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105</a:t>
            </a:fld>
            <a:endParaRPr lang="nl-B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756519"/>
              </p:ext>
            </p:extLst>
          </p:nvPr>
        </p:nvGraphicFramePr>
        <p:xfrm>
          <a:off x="541338" y="171502"/>
          <a:ext cx="9186862" cy="65417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94307">
                  <a:extLst>
                    <a:ext uri="{9D8B030D-6E8A-4147-A177-3AD203B41FA5}">
                      <a16:colId xmlns:a16="http://schemas.microsoft.com/office/drawing/2014/main" val="1188706907"/>
                    </a:ext>
                  </a:extLst>
                </a:gridCol>
                <a:gridCol w="1558511">
                  <a:extLst>
                    <a:ext uri="{9D8B030D-6E8A-4147-A177-3AD203B41FA5}">
                      <a16:colId xmlns:a16="http://schemas.microsoft.com/office/drawing/2014/main" val="1587251602"/>
                    </a:ext>
                  </a:extLst>
                </a:gridCol>
                <a:gridCol w="1558511">
                  <a:extLst>
                    <a:ext uri="{9D8B030D-6E8A-4147-A177-3AD203B41FA5}">
                      <a16:colId xmlns:a16="http://schemas.microsoft.com/office/drawing/2014/main" val="1620486325"/>
                    </a:ext>
                  </a:extLst>
                </a:gridCol>
                <a:gridCol w="1558511">
                  <a:extLst>
                    <a:ext uri="{9D8B030D-6E8A-4147-A177-3AD203B41FA5}">
                      <a16:colId xmlns:a16="http://schemas.microsoft.com/office/drawing/2014/main" val="3297114186"/>
                    </a:ext>
                  </a:extLst>
                </a:gridCol>
                <a:gridCol w="1558511">
                  <a:extLst>
                    <a:ext uri="{9D8B030D-6E8A-4147-A177-3AD203B41FA5}">
                      <a16:colId xmlns:a16="http://schemas.microsoft.com/office/drawing/2014/main" val="943211471"/>
                    </a:ext>
                  </a:extLst>
                </a:gridCol>
                <a:gridCol w="1558511">
                  <a:extLst>
                    <a:ext uri="{9D8B030D-6E8A-4147-A177-3AD203B41FA5}">
                      <a16:colId xmlns:a16="http://schemas.microsoft.com/office/drawing/2014/main" val="3535941577"/>
                    </a:ext>
                  </a:extLst>
                </a:gridCol>
              </a:tblGrid>
              <a:tr h="105791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Augustus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Oktober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November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73812"/>
                  </a:ext>
                </a:extLst>
              </a:tr>
              <a:tr h="155317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Openbaar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Domein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09/07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Start review-</a:t>
                      </a:r>
                      <a:r>
                        <a:rPr lang="en-US" dirty="0" err="1" smtClean="0"/>
                        <a:t>periode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26/09 </a:t>
                      </a:r>
                      <a:r>
                        <a:rPr lang="en-US" dirty="0" err="1" smtClean="0"/>
                        <a:t>Einde</a:t>
                      </a:r>
                      <a:r>
                        <a:rPr lang="en-US" baseline="0" dirty="0" smtClean="0"/>
                        <a:t> review-</a:t>
                      </a:r>
                      <a:r>
                        <a:rPr lang="en-US" baseline="0" dirty="0" err="1" smtClean="0"/>
                        <a:t>periode</a:t>
                      </a:r>
                      <a:r>
                        <a:rPr lang="en-US" baseline="0" dirty="0" smtClean="0"/>
                        <a:t> + webcast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04/10</a:t>
                      </a:r>
                      <a:r>
                        <a:rPr lang="en-US" baseline="0" dirty="0" smtClean="0"/>
                        <a:t>  </a:t>
                      </a:r>
                      <a:r>
                        <a:rPr lang="en-US" dirty="0" err="1" smtClean="0"/>
                        <a:t>Beoordeling</a:t>
                      </a:r>
                      <a:r>
                        <a:rPr lang="en-US" baseline="0" dirty="0" smtClean="0"/>
                        <a:t> door WG Data-</a:t>
                      </a:r>
                      <a:r>
                        <a:rPr lang="en-US" baseline="0" dirty="0" err="1" smtClean="0"/>
                        <a:t>standaarden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27/11 </a:t>
                      </a:r>
                      <a:r>
                        <a:rPr lang="en-US" dirty="0" err="1" smtClean="0"/>
                        <a:t>Beoordeling</a:t>
                      </a:r>
                      <a:r>
                        <a:rPr lang="en-US" dirty="0" smtClean="0"/>
                        <a:t> door </a:t>
                      </a:r>
                      <a:r>
                        <a:rPr lang="en-US" dirty="0" err="1" smtClean="0"/>
                        <a:t>Stuurorgaan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82418"/>
                  </a:ext>
                </a:extLst>
              </a:tr>
              <a:tr h="10579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LBLOD </a:t>
                      </a:r>
                      <a:r>
                        <a:rPr lang="en-US" b="1" dirty="0" err="1" smtClean="0"/>
                        <a:t>Mobiliteit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Verwerking</a:t>
                      </a:r>
                      <a:r>
                        <a:rPr lang="en-US" dirty="0" smtClean="0"/>
                        <a:t> feedback </a:t>
                      </a:r>
                      <a:r>
                        <a:rPr lang="en-US" dirty="0" err="1" smtClean="0"/>
                        <a:t>werkgroep-sessies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 review-</a:t>
                      </a:r>
                      <a:r>
                        <a:rPr lang="en-US" dirty="0" err="1" smtClean="0"/>
                        <a:t>periode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66617"/>
                  </a:ext>
                </a:extLst>
              </a:tr>
              <a:tr h="10579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GIPOD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Verwerking</a:t>
                      </a:r>
                      <a:r>
                        <a:rPr lang="en-US" dirty="0" smtClean="0"/>
                        <a:t> feedback </a:t>
                      </a:r>
                      <a:r>
                        <a:rPr lang="en-US" dirty="0" err="1" smtClean="0"/>
                        <a:t>werkgroep-sessies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 review-</a:t>
                      </a:r>
                      <a:r>
                        <a:rPr lang="en-US" dirty="0" err="1" smtClean="0"/>
                        <a:t>periode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671073"/>
                  </a:ext>
                </a:extLst>
              </a:tr>
              <a:tr h="155317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Wegen</a:t>
                      </a:r>
                      <a:endParaRPr lang="en-US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Verwerking</a:t>
                      </a:r>
                      <a:r>
                        <a:rPr lang="en-US" dirty="0" smtClean="0"/>
                        <a:t> feedback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publieke</a:t>
                      </a:r>
                      <a:r>
                        <a:rPr lang="en-US" baseline="0" dirty="0" smtClean="0"/>
                        <a:t> review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04/10</a:t>
                      </a:r>
                      <a:r>
                        <a:rPr lang="en-US" baseline="0" dirty="0" smtClean="0"/>
                        <a:t>  </a:t>
                      </a:r>
                      <a:r>
                        <a:rPr lang="en-US" dirty="0" err="1" smtClean="0"/>
                        <a:t>Beoordeling</a:t>
                      </a:r>
                      <a:r>
                        <a:rPr lang="en-US" baseline="0" dirty="0" smtClean="0"/>
                        <a:t> door WG Data-</a:t>
                      </a:r>
                      <a:r>
                        <a:rPr lang="en-US" baseline="0" dirty="0" err="1" smtClean="0"/>
                        <a:t>standaarden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27/11 </a:t>
                      </a:r>
                      <a:r>
                        <a:rPr lang="en-US" dirty="0" err="1" smtClean="0"/>
                        <a:t>Beoordeling</a:t>
                      </a:r>
                      <a:r>
                        <a:rPr lang="en-US" dirty="0" smtClean="0"/>
                        <a:t> door </a:t>
                      </a:r>
                      <a:r>
                        <a:rPr lang="en-US" dirty="0" err="1" smtClean="0"/>
                        <a:t>Stuurorgaan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799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40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9478962" cy="499232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>
                <a:hlinkClick r:id="rId2"/>
              </a:rPr>
              <a:t>Informatie.vlaanderen@vlaanderen.be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github.com/Informatievlaanderen/OSLO-Discussion/issues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Vragen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491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107</a:t>
            </a:fld>
            <a:endParaRPr lang="nl-BE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46F53C3-D72E-4EB9-A3E8-FB4C7F799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8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4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-BE" dirty="0">
                <a:latin typeface="FlandersArtSans-Regular" panose="020B0604020202020204" charset="0"/>
              </a:rPr>
              <a:t>Een gegevensmodel voor het </a:t>
            </a:r>
            <a:r>
              <a:rPr lang="nl-BE" b="1" u="sng" dirty="0">
                <a:latin typeface="FlandersArtSans-Regular" panose="020B0604020202020204" charset="0"/>
              </a:rPr>
              <a:t>inventariseren</a:t>
            </a:r>
            <a:r>
              <a:rPr lang="nl-BE" dirty="0">
                <a:latin typeface="FlandersArtSans-Regular" panose="020B0604020202020204" charset="0"/>
              </a:rPr>
              <a:t> van het </a:t>
            </a:r>
            <a:r>
              <a:rPr lang="nl-BE" b="1" u="sng" dirty="0">
                <a:latin typeface="FlandersArtSans-Regular" panose="020B0604020202020204" charset="0"/>
              </a:rPr>
              <a:t>Openbaar Domein</a:t>
            </a:r>
            <a:r>
              <a:rPr lang="nl-BE" dirty="0">
                <a:latin typeface="FlandersArtSans-Regular" panose="020B0604020202020204" charset="0"/>
              </a:rPr>
              <a:t> met een </a:t>
            </a:r>
            <a:r>
              <a:rPr lang="nl-BE" b="1" u="sng" dirty="0">
                <a:latin typeface="FlandersArtSans-Regular" panose="020B0604020202020204" charset="0"/>
              </a:rPr>
              <a:t>minimum aan gegevens</a:t>
            </a:r>
            <a:r>
              <a:rPr lang="nl-BE" u="sng" dirty="0">
                <a:latin typeface="FlandersArtSans-Regular" panose="020B0604020202020204" charset="0"/>
              </a:rPr>
              <a:t> </a:t>
            </a:r>
            <a:r>
              <a:rPr lang="nl-BE" dirty="0">
                <a:latin typeface="FlandersArtSans-Regular" panose="020B0604020202020204" charset="0"/>
              </a:rPr>
              <a:t>dat moet worden bijgehouden en kan </a:t>
            </a:r>
            <a:r>
              <a:rPr lang="nl-BE" b="1" u="sng" dirty="0">
                <a:latin typeface="FlandersArtSans-Regular" panose="020B0604020202020204" charset="0"/>
              </a:rPr>
              <a:t>uitgewisseld </a:t>
            </a:r>
            <a:r>
              <a:rPr lang="nl-BE" dirty="0">
                <a:latin typeface="FlandersArtSans-Regular" panose="020B0604020202020204" charset="0"/>
              </a:rPr>
              <a:t>worden. </a:t>
            </a:r>
            <a:endParaRPr sz="2400" b="0" i="0" u="none" strike="noStrike" cap="none" dirty="0">
              <a:solidFill>
                <a:schemeClr val="dk1"/>
              </a:solidFill>
              <a:latin typeface="FlandersArtSans-Regular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FlandersArtSans-Regular" panose="020B0604020202020204" charset="0"/>
              <a:sym typeface="Arial"/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755266" y="306279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 dirty="0">
                <a:solidFill>
                  <a:schemeClr val="dk1"/>
                </a:solidFill>
                <a:latin typeface="FlandersArtSans-Bold" panose="020B0604020202020204" charset="0"/>
                <a:sym typeface="Arial"/>
              </a:rPr>
              <a:t>Probleem en doel?</a:t>
            </a:r>
            <a:endParaRPr sz="3200" b="0" i="0" u="none" strike="noStrike" cap="none" dirty="0">
              <a:solidFill>
                <a:schemeClr val="dk1"/>
              </a:solidFill>
              <a:latin typeface="FlandersArtSans-Bold" panose="020B0604020202020204" charset="0"/>
              <a:sym typeface="Arial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Shape 321" descr="http://static.panoramio.com/photos/original/1284454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552" y="2849788"/>
            <a:ext cx="4978895" cy="3734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42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 dirty="0" smtClean="0">
                <a:latin typeface="FlandersArtSans-Bold" panose="020B0604020202020204" charset="0"/>
              </a:rPr>
              <a:t>Betrokken stakeholders</a:t>
            </a:r>
            <a:endParaRPr sz="2800" dirty="0">
              <a:latin typeface="FlandersArtSans-Bold" panose="020B0604020202020204" charset="0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13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008714"/>
              </p:ext>
            </p:extLst>
          </p:nvPr>
        </p:nvGraphicFramePr>
        <p:xfrm>
          <a:off x="681038" y="1349425"/>
          <a:ext cx="8637529" cy="5209411"/>
        </p:xfrm>
        <a:graphic>
          <a:graphicData uri="http://schemas.openxmlformats.org/drawingml/2006/table">
            <a:tbl>
              <a:tblPr firstRow="1" firstCol="1" bandRow="1"/>
              <a:tblGrid>
                <a:gridCol w="2878596">
                  <a:extLst>
                    <a:ext uri="{9D8B030D-6E8A-4147-A177-3AD203B41FA5}">
                      <a16:colId xmlns:a16="http://schemas.microsoft.com/office/drawing/2014/main" val="3944588323"/>
                    </a:ext>
                  </a:extLst>
                </a:gridCol>
                <a:gridCol w="3004625">
                  <a:extLst>
                    <a:ext uri="{9D8B030D-6E8A-4147-A177-3AD203B41FA5}">
                      <a16:colId xmlns:a16="http://schemas.microsoft.com/office/drawing/2014/main" val="779792115"/>
                    </a:ext>
                  </a:extLst>
                </a:gridCol>
                <a:gridCol w="2754308">
                  <a:extLst>
                    <a:ext uri="{9D8B030D-6E8A-4147-A177-3AD203B41FA5}">
                      <a16:colId xmlns:a16="http://schemas.microsoft.com/office/drawing/2014/main" val="658732097"/>
                    </a:ext>
                  </a:extLst>
                </a:gridCol>
              </a:tblGrid>
              <a:tr h="5209411">
                <a:tc>
                  <a:txBody>
                    <a:bodyPr/>
                    <a:lstStyle/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Agentschap Binnenlands Bestuur (LBLOD)</a:t>
                      </a: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Agentschap </a:t>
                      </a: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Wegen en Verkeer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Informatie Vlaanderen (Wegenregister, GIPOD)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De Vlaamse Waterweg nv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Departement Omgeving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Elia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Federale Overheidsdienst Beleid en </a:t>
                      </a: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Ondersteuning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  <a:defRPr/>
                      </a:pPr>
                      <a:r>
                        <a:rPr lang="en-US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G.I.M. - Geographic Information Management</a:t>
                      </a: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Gemeente </a:t>
                      </a: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Evergem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 err="1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Geosparc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Hogeschool Gent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Hogeschool PXL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Informatie Vlaanderen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Provincie Antwerpen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Provincie Limburg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Provincie Oost-Vlaanderen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Provincie </a:t>
                      </a: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Vlaams-Brabant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Aalst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Antwerpen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Brugge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Gent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Lier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Oostende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Sint-Niklaas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TMVW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Universiteit Gent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Vereniging voor Openbaar Groen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398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3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Tijdslijn Werkgroep</a:t>
            </a:r>
            <a:endParaRPr/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14</a:t>
            </a:fld>
            <a:endParaRPr/>
          </a:p>
        </p:txBody>
      </p:sp>
      <p:grpSp>
        <p:nvGrpSpPr>
          <p:cNvPr id="387" name="Shape 387"/>
          <p:cNvGrpSpPr/>
          <p:nvPr/>
        </p:nvGrpSpPr>
        <p:grpSpPr>
          <a:xfrm>
            <a:off x="492493" y="2094325"/>
            <a:ext cx="2383535" cy="4000412"/>
            <a:chOff x="1083025" y="1574038"/>
            <a:chExt cx="1834900" cy="2315187"/>
          </a:xfrm>
        </p:grpSpPr>
        <p:sp>
          <p:nvSpPr>
            <p:cNvPr id="388" name="Shape 388"/>
            <p:cNvSpPr txBox="1"/>
            <p:nvPr/>
          </p:nvSpPr>
          <p:spPr>
            <a:xfrm>
              <a:off x="1215710" y="1574038"/>
              <a:ext cx="10131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algn="r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 sz="1800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18 januari</a:t>
              </a:r>
              <a:endParaRPr sz="1800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Shape 38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b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Introductie </a:t>
              </a:r>
              <a:endParaRPr sz="1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Shape 39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Hoe/wat/… </a:t>
              </a:r>
              <a:b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Introductie model </a:t>
              </a:r>
              <a:b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Use cases </a:t>
              </a:r>
              <a:b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Brainstorm</a:t>
              </a:r>
              <a:endParaRPr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91" name="Shape 39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2" name="Shape 39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500"/>
                <a:t>  </a:t>
              </a:r>
              <a:endParaRPr sz="1500"/>
            </a:p>
          </p:txBody>
        </p:sp>
        <p:sp>
          <p:nvSpPr>
            <p:cNvPr id="393" name="Shape 39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Shape 394"/>
          <p:cNvGrpSpPr/>
          <p:nvPr/>
        </p:nvGrpSpPr>
        <p:grpSpPr>
          <a:xfrm>
            <a:off x="7220146" y="2093050"/>
            <a:ext cx="2383535" cy="4000439"/>
            <a:chOff x="1083025" y="1574022"/>
            <a:chExt cx="1834900" cy="2315203"/>
          </a:xfrm>
        </p:grpSpPr>
        <p:sp>
          <p:nvSpPr>
            <p:cNvPr id="395" name="Shape 395"/>
            <p:cNvSpPr txBox="1"/>
            <p:nvPr/>
          </p:nvSpPr>
          <p:spPr>
            <a:xfrm>
              <a:off x="1363459" y="1574022"/>
              <a:ext cx="8652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algn="r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 sz="1800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8 juni</a:t>
              </a:r>
              <a:endParaRPr sz="1800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" name="Shape 396"/>
            <p:cNvSpPr txBox="1"/>
            <p:nvPr/>
          </p:nvSpPr>
          <p:spPr>
            <a:xfrm>
              <a:off x="1235825" y="2695025"/>
              <a:ext cx="1547166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b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Gegevensmodel v2.0</a:t>
              </a:r>
              <a:endParaRPr sz="1800" b="1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7" name="Shape 397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Voorstelling </a:t>
              </a:r>
              <a:r>
                <a:rPr lang="nl-BE" dirty="0" smtClean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stabiele specificatie</a:t>
              </a:r>
              <a:endParaRPr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98" name="Shape 39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9" name="Shape 39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500"/>
                <a:t>  </a:t>
              </a:r>
              <a:endParaRPr sz="1500"/>
            </a:p>
          </p:txBody>
        </p:sp>
        <p:sp>
          <p:nvSpPr>
            <p:cNvPr id="400" name="Shape 40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2728127" y="2093075"/>
            <a:ext cx="2383535" cy="4000426"/>
            <a:chOff x="1083025" y="1574030"/>
            <a:chExt cx="1834900" cy="2315195"/>
          </a:xfrm>
        </p:grpSpPr>
        <p:sp>
          <p:nvSpPr>
            <p:cNvPr id="402" name="Shape 402"/>
            <p:cNvSpPr txBox="1"/>
            <p:nvPr/>
          </p:nvSpPr>
          <p:spPr>
            <a:xfrm>
              <a:off x="1196883" y="1574030"/>
              <a:ext cx="103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8 februari</a:t>
              </a:r>
              <a:endParaRPr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3" name="Shape 403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b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Thematische verdieping</a:t>
              </a:r>
              <a:endParaRPr sz="1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Shape 404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Discussie Gegevensmodel </a:t>
              </a:r>
              <a:b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Tussentijdse dieptesessies</a:t>
              </a:r>
              <a:endParaRPr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05" name="Shape 40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6" name="Shape 40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500"/>
                <a:t>  </a:t>
              </a:r>
              <a:endParaRPr sz="1500"/>
            </a:p>
          </p:txBody>
        </p:sp>
        <p:sp>
          <p:nvSpPr>
            <p:cNvPr id="407" name="Shape 40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Shape 408"/>
          <p:cNvGrpSpPr/>
          <p:nvPr/>
        </p:nvGrpSpPr>
        <p:grpSpPr>
          <a:xfrm>
            <a:off x="4967897" y="2093075"/>
            <a:ext cx="2383535" cy="4000426"/>
            <a:chOff x="1083025" y="1574030"/>
            <a:chExt cx="1834900" cy="2315195"/>
          </a:xfrm>
        </p:grpSpPr>
        <p:sp>
          <p:nvSpPr>
            <p:cNvPr id="409" name="Shape 409"/>
            <p:cNvSpPr txBox="1"/>
            <p:nvPr/>
          </p:nvSpPr>
          <p:spPr>
            <a:xfrm>
              <a:off x="1193689" y="1574030"/>
              <a:ext cx="10350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23 maart</a:t>
              </a:r>
              <a:endParaRPr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Shape 410"/>
            <p:cNvSpPr txBox="1"/>
            <p:nvPr/>
          </p:nvSpPr>
          <p:spPr>
            <a:xfrm>
              <a:off x="1235825" y="2695025"/>
              <a:ext cx="1581033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b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Gegevensmodel v1.2</a:t>
              </a:r>
              <a:endParaRPr sz="1800" b="1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1" name="Shape 411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Voorstelling Gegevensmodel v1.2 </a:t>
              </a:r>
              <a:br>
                <a:rPr lang="nl-BE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nl-BE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Tussentijdse dieptesessies </a:t>
              </a:r>
              <a:endParaRPr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1700"/>
                </a:spcBef>
                <a:spcAft>
                  <a:spcPts val="1700"/>
                </a:spcAft>
                <a:buNone/>
              </a:pPr>
              <a:endParaRPr sz="900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2" name="Shape 41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3" name="Shape 41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500"/>
                <a:t>  </a:t>
              </a:r>
              <a:endParaRPr sz="1500"/>
            </a:p>
          </p:txBody>
        </p:sp>
        <p:sp>
          <p:nvSpPr>
            <p:cNvPr id="414" name="Shape 4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72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1051" y="1482225"/>
            <a:ext cx="8950500" cy="49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nl-BE" dirty="0">
                <a:latin typeface="FlandersArtSans-Regular" panose="020B0604020202020204" charset="0"/>
              </a:rPr>
              <a:t>Informatiemodel - Generiek</a:t>
            </a:r>
            <a:endParaRPr dirty="0">
              <a:latin typeface="FlandersArtSans-Regular" panose="020B0604020202020204" charset="0"/>
            </a:endParaRP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nl-BE" dirty="0">
                <a:latin typeface="FlandersArtSans-Regular" panose="020B0604020202020204" charset="0"/>
              </a:rPr>
              <a:t>Uitbreidingen </a:t>
            </a:r>
            <a:endParaRPr dirty="0">
              <a:latin typeface="FlandersArtSans-Regular" panose="020B0604020202020204" charset="0"/>
            </a:endParaRPr>
          </a:p>
          <a:p>
            <a:pPr marL="914400" lvl="1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nl-BE" dirty="0">
                <a:latin typeface="FlandersArtSans-Regular" panose="020B0604020202020204" charset="0"/>
              </a:rPr>
              <a:t>Vocabularium - Definities objecten en attributen</a:t>
            </a:r>
            <a:endParaRPr dirty="0">
              <a:latin typeface="FlandersArtSans-Regular" panose="020B0604020202020204" charset="0"/>
            </a:endParaRPr>
          </a:p>
          <a:p>
            <a:pPr marL="914400" lvl="1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nl-BE" dirty="0">
                <a:latin typeface="FlandersArtSans-Regular" panose="020B0604020202020204" charset="0"/>
              </a:rPr>
              <a:t>Objectencatalogus - Samenhang objecten en attributen</a:t>
            </a:r>
            <a:endParaRPr dirty="0">
              <a:latin typeface="FlandersArtSans-Regular" panose="020B0604020202020204" charset="0"/>
            </a:endParaRP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nl-BE" dirty="0">
                <a:latin typeface="FlandersArtSans-Regular" panose="020B0604020202020204" charset="0"/>
              </a:rPr>
              <a:t>Applicatieprofielen (“views”)</a:t>
            </a:r>
            <a:endParaRPr dirty="0">
              <a:latin typeface="FlandersArtSans-Regular" panose="020B0604020202020204" charset="0"/>
            </a:endParaRPr>
          </a:p>
          <a:p>
            <a:pPr marL="0" lvl="0" indent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dirty="0">
              <a:latin typeface="FlandersArtSans-Regular" panose="020B0604020202020204" charset="0"/>
            </a:endParaRPr>
          </a:p>
        </p:txBody>
      </p:sp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latin typeface="FlandersArtSans-Bold" panose="020B0604020202020204" charset="0"/>
              </a:rPr>
              <a:t>Conceptuele indeling Gegevensmodel </a:t>
            </a:r>
            <a:endParaRPr dirty="0">
              <a:latin typeface="FlandersArtSans-Bold" panose="020B0604020202020204" charset="0"/>
            </a:endParaRPr>
          </a:p>
        </p:txBody>
      </p:sp>
      <p:sp>
        <p:nvSpPr>
          <p:cNvPr id="437" name="Shape 437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681038" y="4959385"/>
            <a:ext cx="788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BE" sz="2800" u="sng" dirty="0">
                <a:solidFill>
                  <a:schemeClr val="hlink"/>
                </a:solidFill>
              </a:rPr>
              <a:t>https://data.vlaanderen.be/cms/openbaardomein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36561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-BE" dirty="0" smtClean="0">
                <a:latin typeface="FlandersArtSans-Regular" panose="020B0604020202020204" charset="0"/>
              </a:rPr>
              <a:t>Platform onafhankelijk </a:t>
            </a:r>
            <a:r>
              <a:rPr lang="nl-BE" dirty="0">
                <a:latin typeface="FlandersArtSans-Regular" panose="020B0604020202020204" charset="0"/>
              </a:rPr>
              <a:t>informatiemodel </a:t>
            </a:r>
            <a:endParaRPr dirty="0">
              <a:latin typeface="FlandersArtSans-Regular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Definieert een aantal abstracte concepten voor de inventarisatie van objecten in het Openbaar Domein.</a:t>
            </a:r>
            <a:endParaRPr dirty="0">
              <a:latin typeface="FlandersArtSans-Regular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Relevant voor informatie-architecten en (databank-</a:t>
            </a:r>
            <a:r>
              <a:rPr lang="nl-BE" dirty="0" smtClean="0">
                <a:latin typeface="FlandersArtSans-Regular" panose="020B0604020202020204" charset="0"/>
              </a:rPr>
              <a:t>) ontwikkelaars</a:t>
            </a:r>
            <a:endParaRPr dirty="0">
              <a:latin typeface="FlandersArtSans-Regular" panose="020B0604020202020204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nl-BE" sz="2000" u="sng" dirty="0">
                <a:solidFill>
                  <a:schemeClr val="hlink"/>
                </a:solidFill>
                <a:latin typeface="FlandersArtSans-Regular" panose="020B0604020202020204" charset="0"/>
              </a:rPr>
              <a:t>https://data.vlaanderen.be/doc/applicatieprofiel/openbaardomein/</a:t>
            </a:r>
            <a:endParaRPr sz="2800" dirty="0">
              <a:latin typeface="FlandersArtSans-Regular" panose="020B0604020202020204" charset="0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latin typeface="FlandersArtSans-Bold" panose="020B0604020202020204" charset="0"/>
              </a:rPr>
              <a:t>1 - Informatiemodel</a:t>
            </a:r>
            <a:endParaRPr dirty="0">
              <a:latin typeface="FlandersArtSans-Bold" panose="020B0604020202020204" charset="0"/>
            </a:endParaRPr>
          </a:p>
        </p:txBody>
      </p:sp>
      <p:sp>
        <p:nvSpPr>
          <p:cNvPr id="446" name="Shape 44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9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belangrijkste concepten in het informatiemodel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4136726" y="1701233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4136726" y="2827349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2032155" y="374328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6404582" y="374328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582185" y="486241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Functie</a:t>
            </a:r>
            <a:br>
              <a:rPr lang="nl-BE" sz="14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nl-BE" sz="1400" b="0" i="1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(Terreindeel, Waterdeel)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2652640" y="4862412"/>
            <a:ext cx="2293200" cy="1344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voorkomen </a:t>
            </a: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(Onbegroeid voorkomen, Begroeid voorkomen, Watervoorkomen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Shape 460"/>
          <p:cNvCxnSpPr>
            <a:stCxn id="455" idx="1"/>
            <a:endCxn id="456" idx="0"/>
          </p:cNvCxnSpPr>
          <p:nvPr/>
        </p:nvCxnSpPr>
        <p:spPr>
          <a:xfrm flipH="1">
            <a:off x="2747126" y="3285299"/>
            <a:ext cx="13896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" name="Shape 461"/>
          <p:cNvCxnSpPr>
            <a:stCxn id="456" idx="1"/>
            <a:endCxn id="458" idx="0"/>
          </p:cNvCxnSpPr>
          <p:nvPr/>
        </p:nvCxnSpPr>
        <p:spPr>
          <a:xfrm rot="10800000" flipV="1">
            <a:off x="1503785" y="4201232"/>
            <a:ext cx="528370" cy="66118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" name="Shape 462"/>
          <p:cNvCxnSpPr>
            <a:stCxn id="456" idx="3"/>
            <a:endCxn id="459" idx="0"/>
          </p:cNvCxnSpPr>
          <p:nvPr/>
        </p:nvCxnSpPr>
        <p:spPr>
          <a:xfrm>
            <a:off x="3461955" y="4201232"/>
            <a:ext cx="3372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" name="Shape 463"/>
          <p:cNvCxnSpPr>
            <a:stCxn id="455" idx="3"/>
            <a:endCxn id="457" idx="0"/>
          </p:cNvCxnSpPr>
          <p:nvPr/>
        </p:nvCxnSpPr>
        <p:spPr>
          <a:xfrm>
            <a:off x="5979926" y="3285299"/>
            <a:ext cx="13464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4" name="Shape 464"/>
          <p:cNvSpPr/>
          <p:nvPr/>
        </p:nvSpPr>
        <p:spPr>
          <a:xfrm>
            <a:off x="7507667" y="4862411"/>
            <a:ext cx="2057400" cy="9159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Infrastructuurelement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(Sensor, Rooster, Straatmeubilair, …)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5150625" y="4862411"/>
            <a:ext cx="2071800" cy="9159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Vegetatie-element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(Boomvorm, Haagvorm, Klimvorm, …)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Shape 466"/>
          <p:cNvCxnSpPr>
            <a:stCxn id="457" idx="1"/>
            <a:endCxn id="465" idx="0"/>
          </p:cNvCxnSpPr>
          <p:nvPr/>
        </p:nvCxnSpPr>
        <p:spPr>
          <a:xfrm rot="10800000" flipV="1">
            <a:off x="6186526" y="4201233"/>
            <a:ext cx="218057" cy="661178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" name="Shape 467"/>
          <p:cNvCxnSpPr>
            <a:stCxn id="457" idx="3"/>
            <a:endCxn id="464" idx="0"/>
          </p:cNvCxnSpPr>
          <p:nvPr/>
        </p:nvCxnSpPr>
        <p:spPr>
          <a:xfrm>
            <a:off x="8247782" y="4201233"/>
            <a:ext cx="2886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" name="Shape 468"/>
          <p:cNvCxnSpPr/>
          <p:nvPr/>
        </p:nvCxnSpPr>
        <p:spPr>
          <a:xfrm>
            <a:off x="552604" y="2730566"/>
            <a:ext cx="89736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9" name="Shape 464"/>
          <p:cNvSpPr/>
          <p:nvPr/>
        </p:nvSpPr>
        <p:spPr>
          <a:xfrm>
            <a:off x="6310312" y="5875243"/>
            <a:ext cx="2057400" cy="91590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Begraafplaatselement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(Graf, Columbarium, Urnenveld, </a:t>
            </a:r>
            <a:r>
              <a:rPr lang="nl-BE" sz="1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1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Connector 4"/>
          <p:cNvCxnSpPr>
            <a:stCxn id="457" idx="2"/>
            <a:endCxn id="19" idx="0"/>
          </p:cNvCxnSpPr>
          <p:nvPr/>
        </p:nvCxnSpPr>
        <p:spPr>
          <a:xfrm>
            <a:off x="7326182" y="4659183"/>
            <a:ext cx="12830" cy="121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35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belangrijkste concepten in het informatiemodel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4136726" y="1701233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ebied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4136726" y="2827349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2032155" y="374328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6404582" y="374328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591612" y="486241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A5A5A5"/>
              </a:buClr>
              <a:buSzPts val="1400"/>
            </a:pPr>
            <a: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Functie</a:t>
            </a:r>
            <a:b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</a:br>
            <a:r>
              <a:rPr lang="nl-BE" sz="1400" i="1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(Terreindeel, Waterdeel)</a:t>
            </a:r>
          </a:p>
        </p:txBody>
      </p:sp>
      <p:sp>
        <p:nvSpPr>
          <p:cNvPr id="480" name="Shape 480"/>
          <p:cNvSpPr/>
          <p:nvPr/>
        </p:nvSpPr>
        <p:spPr>
          <a:xfrm>
            <a:off x="2652640" y="4862412"/>
            <a:ext cx="2293200" cy="13446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Fysiek voorkomen </a:t>
            </a:r>
            <a:r>
              <a:rPr lang="nl-BE" sz="14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(Onbegroeid voorkomen, Begroeid voorkomen, Watervoorkomen</a:t>
            </a:r>
            <a:endParaRPr sz="1400" b="0" i="1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Shape 481"/>
          <p:cNvCxnSpPr>
            <a:stCxn id="476" idx="1"/>
            <a:endCxn id="477" idx="0"/>
          </p:cNvCxnSpPr>
          <p:nvPr/>
        </p:nvCxnSpPr>
        <p:spPr>
          <a:xfrm flipH="1">
            <a:off x="2747126" y="3285299"/>
            <a:ext cx="13896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" name="Shape 482"/>
          <p:cNvCxnSpPr>
            <a:stCxn id="477" idx="1"/>
            <a:endCxn id="479" idx="0"/>
          </p:cNvCxnSpPr>
          <p:nvPr/>
        </p:nvCxnSpPr>
        <p:spPr>
          <a:xfrm flipH="1">
            <a:off x="1513155" y="4201232"/>
            <a:ext cx="5190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" name="Shape 483"/>
          <p:cNvCxnSpPr>
            <a:stCxn id="477" idx="3"/>
            <a:endCxn id="480" idx="0"/>
          </p:cNvCxnSpPr>
          <p:nvPr/>
        </p:nvCxnSpPr>
        <p:spPr>
          <a:xfrm>
            <a:off x="3461955" y="4201232"/>
            <a:ext cx="3372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" name="Shape 484"/>
          <p:cNvCxnSpPr>
            <a:stCxn id="476" idx="3"/>
            <a:endCxn id="478" idx="0"/>
          </p:cNvCxnSpPr>
          <p:nvPr/>
        </p:nvCxnSpPr>
        <p:spPr>
          <a:xfrm>
            <a:off x="5979926" y="3285299"/>
            <a:ext cx="13464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Shape 485"/>
          <p:cNvSpPr/>
          <p:nvPr/>
        </p:nvSpPr>
        <p:spPr>
          <a:xfrm>
            <a:off x="7507667" y="4862411"/>
            <a:ext cx="20574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Infrastructuurelement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(Sensor, Rooster, Straatmeubilair, …)</a:t>
            </a:r>
            <a:endParaRPr sz="1400" b="0" i="1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5160052" y="4862411"/>
            <a:ext cx="2071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Vegetatie-element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(Boomvorm, Haagvorm, Klimvorm, …)</a:t>
            </a:r>
            <a:endParaRPr sz="1400" b="0" i="1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7" name="Shape 487"/>
          <p:cNvCxnSpPr>
            <a:stCxn id="478" idx="1"/>
            <a:endCxn id="486" idx="0"/>
          </p:cNvCxnSpPr>
          <p:nvPr/>
        </p:nvCxnSpPr>
        <p:spPr>
          <a:xfrm rot="10800000" flipV="1">
            <a:off x="6195952" y="4201233"/>
            <a:ext cx="208630" cy="661178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" name="Shape 488"/>
          <p:cNvCxnSpPr>
            <a:stCxn id="478" idx="3"/>
            <a:endCxn id="485" idx="0"/>
          </p:cNvCxnSpPr>
          <p:nvPr/>
        </p:nvCxnSpPr>
        <p:spPr>
          <a:xfrm>
            <a:off x="8247782" y="4201233"/>
            <a:ext cx="2886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" name="Shape 489"/>
          <p:cNvCxnSpPr/>
          <p:nvPr/>
        </p:nvCxnSpPr>
        <p:spPr>
          <a:xfrm>
            <a:off x="552604" y="2730566"/>
            <a:ext cx="89736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90" name="Shape 490"/>
          <p:cNvSpPr txBox="1"/>
          <p:nvPr/>
        </p:nvSpPr>
        <p:spPr>
          <a:xfrm>
            <a:off x="6196525" y="1418378"/>
            <a:ext cx="3618600" cy="1243500"/>
          </a:xfrm>
          <a:prstGeom prst="rect">
            <a:avLst/>
          </a:prstGeom>
          <a:solidFill>
            <a:srgbClr val="FFFCCC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Citadelpark is een </a:t>
            </a: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‘Park’</a:t>
            </a: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om hiermee aan te duiden dat de zone is ontworpen is om recreatie en natuur samen te laten plaatsvinden.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1" name="Shape 491"/>
          <p:cNvCxnSpPr>
            <a:stCxn id="475" idx="3"/>
            <a:endCxn id="490" idx="1"/>
          </p:cNvCxnSpPr>
          <p:nvPr/>
        </p:nvCxnSpPr>
        <p:spPr>
          <a:xfrm rot="10800000" flipH="1">
            <a:off x="5979926" y="2040083"/>
            <a:ext cx="216600" cy="119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Shape 464"/>
          <p:cNvSpPr/>
          <p:nvPr/>
        </p:nvSpPr>
        <p:spPr>
          <a:xfrm>
            <a:off x="6310312" y="5875243"/>
            <a:ext cx="2057400" cy="91590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Begraafplaatselement</a:t>
            </a:r>
            <a:endParaRPr sz="14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(Graf, Columbarium, Urnenveld, </a:t>
            </a:r>
            <a:r>
              <a:rPr lang="nl-BE" sz="1400" b="0" i="1" u="none" strike="noStrike" cap="none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1400" b="0" i="1" u="none" strike="noStrike" cap="none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traight Connector 21"/>
          <p:cNvCxnSpPr>
            <a:endCxn id="21" idx="0"/>
          </p:cNvCxnSpPr>
          <p:nvPr/>
        </p:nvCxnSpPr>
        <p:spPr>
          <a:xfrm>
            <a:off x="7326182" y="4659183"/>
            <a:ext cx="12830" cy="121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9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belangrijkste concepten in het informatiemodel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4136726" y="170123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4136726" y="2827349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2032155" y="374328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6404582" y="374328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591612" y="486241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A5A5A5"/>
              </a:buClr>
              <a:buSzPts val="1400"/>
            </a:pPr>
            <a: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Functie</a:t>
            </a:r>
            <a:b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</a:br>
            <a:r>
              <a:rPr lang="nl-BE" sz="1400" i="1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(Terreindeel, Waterdeel)</a:t>
            </a:r>
          </a:p>
        </p:txBody>
      </p:sp>
      <p:sp>
        <p:nvSpPr>
          <p:cNvPr id="503" name="Shape 503"/>
          <p:cNvSpPr/>
          <p:nvPr/>
        </p:nvSpPr>
        <p:spPr>
          <a:xfrm>
            <a:off x="2652640" y="4862412"/>
            <a:ext cx="2293200" cy="13446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Fysiek voorkomen </a:t>
            </a:r>
            <a:r>
              <a:rPr lang="nl-BE" sz="14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(Onbegroeid voorkomen, Begroeid voorkomen, Watervoorkomen</a:t>
            </a:r>
            <a:endParaRPr sz="1400" b="0" i="1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4" name="Shape 504"/>
          <p:cNvCxnSpPr>
            <a:stCxn id="499" idx="1"/>
            <a:endCxn id="500" idx="0"/>
          </p:cNvCxnSpPr>
          <p:nvPr/>
        </p:nvCxnSpPr>
        <p:spPr>
          <a:xfrm flipH="1">
            <a:off x="2747126" y="3285299"/>
            <a:ext cx="13896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" name="Shape 505"/>
          <p:cNvCxnSpPr>
            <a:stCxn id="500" idx="1"/>
            <a:endCxn id="502" idx="0"/>
          </p:cNvCxnSpPr>
          <p:nvPr/>
        </p:nvCxnSpPr>
        <p:spPr>
          <a:xfrm flipH="1">
            <a:off x="1513155" y="4201232"/>
            <a:ext cx="5190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" name="Shape 506"/>
          <p:cNvCxnSpPr>
            <a:stCxn id="500" idx="3"/>
            <a:endCxn id="503" idx="0"/>
          </p:cNvCxnSpPr>
          <p:nvPr/>
        </p:nvCxnSpPr>
        <p:spPr>
          <a:xfrm>
            <a:off x="3461955" y="4201232"/>
            <a:ext cx="3372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7" name="Shape 507"/>
          <p:cNvCxnSpPr>
            <a:stCxn id="499" idx="3"/>
            <a:endCxn id="501" idx="0"/>
          </p:cNvCxnSpPr>
          <p:nvPr/>
        </p:nvCxnSpPr>
        <p:spPr>
          <a:xfrm>
            <a:off x="5979926" y="3285299"/>
            <a:ext cx="13464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8" name="Shape 508"/>
          <p:cNvSpPr/>
          <p:nvPr/>
        </p:nvSpPr>
        <p:spPr>
          <a:xfrm>
            <a:off x="7507667" y="4862411"/>
            <a:ext cx="20574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Infrastructuurelement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(Sensor, Rooster, Straatmeubilair, …)</a:t>
            </a:r>
            <a:endParaRPr sz="1400" b="0" i="1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5160052" y="4862411"/>
            <a:ext cx="2071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Vegetatie-element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(Boomvorm, Haagvorm, Klimvorm, …)</a:t>
            </a:r>
            <a:endParaRPr sz="1400" b="0" i="1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0" name="Shape 510"/>
          <p:cNvCxnSpPr>
            <a:stCxn id="501" idx="1"/>
            <a:endCxn id="509" idx="0"/>
          </p:cNvCxnSpPr>
          <p:nvPr/>
        </p:nvCxnSpPr>
        <p:spPr>
          <a:xfrm rot="10800000" flipV="1">
            <a:off x="6195952" y="4201233"/>
            <a:ext cx="208630" cy="661178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" name="Shape 511"/>
          <p:cNvCxnSpPr>
            <a:stCxn id="501" idx="3"/>
            <a:endCxn id="508" idx="0"/>
          </p:cNvCxnSpPr>
          <p:nvPr/>
        </p:nvCxnSpPr>
        <p:spPr>
          <a:xfrm>
            <a:off x="8247782" y="4201233"/>
            <a:ext cx="2886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" name="Shape 512"/>
          <p:cNvCxnSpPr/>
          <p:nvPr/>
        </p:nvCxnSpPr>
        <p:spPr>
          <a:xfrm>
            <a:off x="552604" y="2730566"/>
            <a:ext cx="89736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13" name="Shape 513"/>
          <p:cNvSpPr txBox="1"/>
          <p:nvPr/>
        </p:nvSpPr>
        <p:spPr>
          <a:xfrm>
            <a:off x="6196520" y="2814048"/>
            <a:ext cx="3618600" cy="922800"/>
          </a:xfrm>
          <a:prstGeom prst="rect">
            <a:avLst/>
          </a:prstGeom>
          <a:solidFill>
            <a:srgbClr val="FFFCCC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hoofdklasse waar alle objecten die beheerd kunnen worden van afgeleid worden.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4" name="Shape 514"/>
          <p:cNvCxnSpPr>
            <a:stCxn id="499" idx="3"/>
            <a:endCxn id="513" idx="1"/>
          </p:cNvCxnSpPr>
          <p:nvPr/>
        </p:nvCxnSpPr>
        <p:spPr>
          <a:xfrm rot="10800000" flipH="1">
            <a:off x="5979926" y="3275399"/>
            <a:ext cx="216600" cy="9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Shape 464"/>
          <p:cNvSpPr/>
          <p:nvPr/>
        </p:nvSpPr>
        <p:spPr>
          <a:xfrm>
            <a:off x="6310312" y="5875243"/>
            <a:ext cx="2057400" cy="91590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Begraafplaatselement</a:t>
            </a:r>
            <a:endParaRPr sz="14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(Graf, Columbarium, Urnenveld, </a:t>
            </a:r>
            <a:r>
              <a:rPr lang="nl-BE" sz="1400" b="0" i="1" u="none" strike="noStrike" cap="none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1400" b="0" i="1" u="none" strike="noStrike" cap="none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traight Connector 21"/>
          <p:cNvCxnSpPr>
            <a:endCxn id="21" idx="0"/>
          </p:cNvCxnSpPr>
          <p:nvPr/>
        </p:nvCxnSpPr>
        <p:spPr>
          <a:xfrm>
            <a:off x="7326182" y="4659183"/>
            <a:ext cx="12830" cy="121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9078104" cy="499232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nl-BE" b="1" dirty="0" smtClean="0"/>
              <a:t>Introductie</a:t>
            </a:r>
            <a:r>
              <a:rPr lang="nl-BE" dirty="0" smtClean="0"/>
              <a:t> Open Standaarden voor Linkende Organisaties (OSLO)</a:t>
            </a:r>
          </a:p>
          <a:p>
            <a:pPr>
              <a:lnSpc>
                <a:spcPct val="200000"/>
              </a:lnSpc>
            </a:pPr>
            <a:r>
              <a:rPr lang="nl-BE" dirty="0" smtClean="0"/>
              <a:t>Toelichting van </a:t>
            </a:r>
            <a:r>
              <a:rPr lang="nl-BE" b="1" dirty="0" smtClean="0"/>
              <a:t>nieuwe OSLO kandidaat-standaarden</a:t>
            </a:r>
            <a:endParaRPr lang="nl-BE" dirty="0" smtClean="0"/>
          </a:p>
          <a:p>
            <a:pPr>
              <a:lnSpc>
                <a:spcPct val="200000"/>
              </a:lnSpc>
            </a:pPr>
            <a:r>
              <a:rPr lang="nl-BE" b="1" dirty="0" smtClean="0"/>
              <a:t>OSLO en het Semantisch Web</a:t>
            </a:r>
            <a:r>
              <a:rPr lang="nl-BE" dirty="0" smtClean="0"/>
              <a:t>: technische principes</a:t>
            </a:r>
          </a:p>
          <a:p>
            <a:pPr>
              <a:lnSpc>
                <a:spcPct val="200000"/>
              </a:lnSpc>
            </a:pPr>
            <a:r>
              <a:rPr lang="nl-BE" b="1" dirty="0" smtClean="0"/>
              <a:t>Demo</a:t>
            </a:r>
            <a:r>
              <a:rPr lang="nl-BE" dirty="0" smtClean="0"/>
              <a:t>: implementatie van OSLO in een applicatie</a:t>
            </a:r>
          </a:p>
          <a:p>
            <a:pPr>
              <a:lnSpc>
                <a:spcPct val="200000"/>
              </a:lnSpc>
            </a:pPr>
            <a:r>
              <a:rPr lang="nl-BE" b="1" dirty="0" smtClean="0"/>
              <a:t>Aan de slag met OSLO</a:t>
            </a:r>
            <a:r>
              <a:rPr lang="nl-BE" dirty="0" smtClean="0"/>
              <a:t>: een hands-on case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38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belangrijkste concepten in het informatiemodel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4136726" y="170123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4136726" y="2827349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2032155" y="374328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6404582" y="374328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591612" y="486241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(Terreindeel, Waterdeel) </a:t>
            </a:r>
            <a:endParaRPr sz="1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2652640" y="4862412"/>
            <a:ext cx="2293200" cy="1344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voorkomen </a:t>
            </a: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(Onbegroeid voorkomen, Begroeid voorkomen, Watervoorkomen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Shape 527"/>
          <p:cNvCxnSpPr>
            <a:stCxn id="522" idx="1"/>
            <a:endCxn id="523" idx="0"/>
          </p:cNvCxnSpPr>
          <p:nvPr/>
        </p:nvCxnSpPr>
        <p:spPr>
          <a:xfrm flipH="1">
            <a:off x="2747126" y="3285299"/>
            <a:ext cx="13896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8" name="Shape 528"/>
          <p:cNvCxnSpPr>
            <a:stCxn id="523" idx="1"/>
            <a:endCxn id="525" idx="0"/>
          </p:cNvCxnSpPr>
          <p:nvPr/>
        </p:nvCxnSpPr>
        <p:spPr>
          <a:xfrm flipH="1">
            <a:off x="1513155" y="4201232"/>
            <a:ext cx="5190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9" name="Shape 529"/>
          <p:cNvCxnSpPr>
            <a:stCxn id="523" idx="3"/>
            <a:endCxn id="526" idx="0"/>
          </p:cNvCxnSpPr>
          <p:nvPr/>
        </p:nvCxnSpPr>
        <p:spPr>
          <a:xfrm>
            <a:off x="3461955" y="4201232"/>
            <a:ext cx="3372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0" name="Shape 530"/>
          <p:cNvCxnSpPr>
            <a:stCxn id="522" idx="3"/>
            <a:endCxn id="524" idx="0"/>
          </p:cNvCxnSpPr>
          <p:nvPr/>
        </p:nvCxnSpPr>
        <p:spPr>
          <a:xfrm>
            <a:off x="5979926" y="3285299"/>
            <a:ext cx="13464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1" name="Shape 531"/>
          <p:cNvSpPr/>
          <p:nvPr/>
        </p:nvSpPr>
        <p:spPr>
          <a:xfrm>
            <a:off x="7507667" y="4862411"/>
            <a:ext cx="20574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Infrastructuurelement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(Sensor, Rooster, Straatmeubilair, …)</a:t>
            </a:r>
            <a:endParaRPr sz="1400" b="0" i="1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Shape 534"/>
          <p:cNvCxnSpPr>
            <a:stCxn id="524" idx="3"/>
            <a:endCxn id="531" idx="0"/>
          </p:cNvCxnSpPr>
          <p:nvPr/>
        </p:nvCxnSpPr>
        <p:spPr>
          <a:xfrm>
            <a:off x="8247782" y="4201233"/>
            <a:ext cx="2886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5" name="Shape 535"/>
          <p:cNvCxnSpPr/>
          <p:nvPr/>
        </p:nvCxnSpPr>
        <p:spPr>
          <a:xfrm>
            <a:off x="552604" y="2730566"/>
            <a:ext cx="89736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36" name="Shape 536"/>
          <p:cNvSpPr txBox="1"/>
          <p:nvPr/>
        </p:nvSpPr>
        <p:spPr>
          <a:xfrm>
            <a:off x="3757038" y="3285315"/>
            <a:ext cx="3618600" cy="1199700"/>
          </a:xfrm>
          <a:prstGeom prst="rect">
            <a:avLst/>
          </a:prstGeom>
          <a:solidFill>
            <a:srgbClr val="FFFCCC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Homogeen</a:t>
            </a: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gedeelte van het aardoppervlak, met een gelijkaardige functie en fysiek voorkomen.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7" name="Shape 537"/>
          <p:cNvCxnSpPr>
            <a:stCxn id="523" idx="3"/>
            <a:endCxn id="536" idx="1"/>
          </p:cNvCxnSpPr>
          <p:nvPr/>
        </p:nvCxnSpPr>
        <p:spPr>
          <a:xfrm rot="10800000" flipH="1">
            <a:off x="3461955" y="3885032"/>
            <a:ext cx="295200" cy="316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Shape 509"/>
          <p:cNvSpPr/>
          <p:nvPr/>
        </p:nvSpPr>
        <p:spPr>
          <a:xfrm>
            <a:off x="5160052" y="4862411"/>
            <a:ext cx="2071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Vegetatie-element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(Boomvorm, Haagvorm, Klimvorm, …)</a:t>
            </a:r>
            <a:endParaRPr sz="1400" b="0" i="1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hape 510"/>
          <p:cNvCxnSpPr>
            <a:endCxn id="21" idx="0"/>
          </p:cNvCxnSpPr>
          <p:nvPr/>
        </p:nvCxnSpPr>
        <p:spPr>
          <a:xfrm rot="10800000" flipV="1">
            <a:off x="6195952" y="4201233"/>
            <a:ext cx="208630" cy="661178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Shape 464"/>
          <p:cNvSpPr/>
          <p:nvPr/>
        </p:nvSpPr>
        <p:spPr>
          <a:xfrm>
            <a:off x="6310312" y="5875243"/>
            <a:ext cx="2057400" cy="91590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Begraafplaatselement</a:t>
            </a:r>
            <a:endParaRPr sz="14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(Graf, Columbarium, Urnenveld, </a:t>
            </a:r>
            <a:r>
              <a:rPr lang="nl-BE" sz="1400" b="0" i="1" u="none" strike="noStrike" cap="none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1400" b="0" i="1" u="none" strike="noStrike" cap="none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Connector 23"/>
          <p:cNvCxnSpPr>
            <a:endCxn id="23" idx="0"/>
          </p:cNvCxnSpPr>
          <p:nvPr/>
        </p:nvCxnSpPr>
        <p:spPr>
          <a:xfrm>
            <a:off x="7326182" y="4659183"/>
            <a:ext cx="12830" cy="121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belangrijkste concepten in het informatiemodel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4136726" y="170123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4136726" y="2827349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2032155" y="374328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6404582" y="374328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591612" y="486241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A5A5A5"/>
              </a:buClr>
              <a:buSzPts val="1400"/>
            </a:pPr>
            <a: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Functie</a:t>
            </a:r>
            <a:b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</a:br>
            <a:r>
              <a:rPr lang="nl-BE" sz="1400" i="1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(Terreindeel, Waterdeel)</a:t>
            </a:r>
          </a:p>
        </p:txBody>
      </p:sp>
      <p:sp>
        <p:nvSpPr>
          <p:cNvPr id="549" name="Shape 549"/>
          <p:cNvSpPr/>
          <p:nvPr/>
        </p:nvSpPr>
        <p:spPr>
          <a:xfrm>
            <a:off x="2652640" y="4862412"/>
            <a:ext cx="2293200" cy="13446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Fysiek voorkomen </a:t>
            </a:r>
            <a:r>
              <a:rPr lang="nl-BE" sz="14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(Onbegroeid voorkomen, Begroeid voorkomen, Watervoorkomen</a:t>
            </a:r>
            <a:endParaRPr sz="1400" b="0" i="1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0" name="Shape 550"/>
          <p:cNvCxnSpPr>
            <a:stCxn id="545" idx="1"/>
            <a:endCxn id="546" idx="0"/>
          </p:cNvCxnSpPr>
          <p:nvPr/>
        </p:nvCxnSpPr>
        <p:spPr>
          <a:xfrm flipH="1">
            <a:off x="2747126" y="3285299"/>
            <a:ext cx="13896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1" name="Shape 551"/>
          <p:cNvCxnSpPr>
            <a:stCxn id="546" idx="1"/>
            <a:endCxn id="548" idx="0"/>
          </p:cNvCxnSpPr>
          <p:nvPr/>
        </p:nvCxnSpPr>
        <p:spPr>
          <a:xfrm flipH="1">
            <a:off x="1513155" y="4201232"/>
            <a:ext cx="5190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2" name="Shape 552"/>
          <p:cNvCxnSpPr>
            <a:stCxn id="546" idx="3"/>
            <a:endCxn id="549" idx="0"/>
          </p:cNvCxnSpPr>
          <p:nvPr/>
        </p:nvCxnSpPr>
        <p:spPr>
          <a:xfrm>
            <a:off x="3461955" y="4201232"/>
            <a:ext cx="3372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3" name="Shape 553"/>
          <p:cNvCxnSpPr>
            <a:stCxn id="545" idx="3"/>
            <a:endCxn id="547" idx="0"/>
          </p:cNvCxnSpPr>
          <p:nvPr/>
        </p:nvCxnSpPr>
        <p:spPr>
          <a:xfrm>
            <a:off x="5979926" y="3285299"/>
            <a:ext cx="13464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4" name="Shape 554"/>
          <p:cNvSpPr/>
          <p:nvPr/>
        </p:nvSpPr>
        <p:spPr>
          <a:xfrm>
            <a:off x="7507667" y="4862411"/>
            <a:ext cx="2057400" cy="9159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Infrastructuurelement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(Sensor, Rooster, Straatmeubilair, …)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7" name="Shape 557"/>
          <p:cNvCxnSpPr>
            <a:stCxn id="547" idx="3"/>
            <a:endCxn id="554" idx="0"/>
          </p:cNvCxnSpPr>
          <p:nvPr/>
        </p:nvCxnSpPr>
        <p:spPr>
          <a:xfrm>
            <a:off x="8247782" y="4201233"/>
            <a:ext cx="2886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8" name="Shape 558"/>
          <p:cNvCxnSpPr/>
          <p:nvPr/>
        </p:nvCxnSpPr>
        <p:spPr>
          <a:xfrm>
            <a:off x="552604" y="2730566"/>
            <a:ext cx="89736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59" name="Shape 559"/>
          <p:cNvSpPr txBox="1"/>
          <p:nvPr/>
        </p:nvSpPr>
        <p:spPr>
          <a:xfrm>
            <a:off x="6174250" y="1991350"/>
            <a:ext cx="3618600" cy="1194600"/>
          </a:xfrm>
          <a:prstGeom prst="rect">
            <a:avLst/>
          </a:prstGeom>
          <a:solidFill>
            <a:srgbClr val="FFFCCC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Afzonderlijk te onderscheiden element dat ofwel direct of indirect bevestigd is aan het aardoppervlak</a:t>
            </a: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0" name="Shape 560"/>
          <p:cNvCxnSpPr>
            <a:stCxn id="547" idx="0"/>
            <a:endCxn id="559" idx="2"/>
          </p:cNvCxnSpPr>
          <p:nvPr/>
        </p:nvCxnSpPr>
        <p:spPr>
          <a:xfrm rot="10800000" flipH="1">
            <a:off x="7326182" y="3185883"/>
            <a:ext cx="657300" cy="557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Shape 465"/>
          <p:cNvSpPr/>
          <p:nvPr/>
        </p:nvSpPr>
        <p:spPr>
          <a:xfrm>
            <a:off x="5150625" y="4862411"/>
            <a:ext cx="2071800" cy="9159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Vegetatie-element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(Boomvorm, Haagvorm, Klimvorm, …)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hape 466"/>
          <p:cNvCxnSpPr>
            <a:endCxn id="21" idx="0"/>
          </p:cNvCxnSpPr>
          <p:nvPr/>
        </p:nvCxnSpPr>
        <p:spPr>
          <a:xfrm rot="10800000" flipV="1">
            <a:off x="6186526" y="4201233"/>
            <a:ext cx="218057" cy="661178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Shape 464"/>
          <p:cNvSpPr/>
          <p:nvPr/>
        </p:nvSpPr>
        <p:spPr>
          <a:xfrm>
            <a:off x="6310312" y="5875243"/>
            <a:ext cx="2057400" cy="91590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Begraafplaatselement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(Graf, Columbarium, Urnenveld, </a:t>
            </a:r>
            <a:r>
              <a:rPr lang="nl-BE" sz="1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1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Connector 23"/>
          <p:cNvCxnSpPr>
            <a:endCxn id="23" idx="0"/>
          </p:cNvCxnSpPr>
          <p:nvPr/>
        </p:nvCxnSpPr>
        <p:spPr>
          <a:xfrm>
            <a:off x="7326182" y="4659183"/>
            <a:ext cx="12830" cy="121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-BE" dirty="0">
                <a:latin typeface="FlandersArtSans-Regular" panose="020B0604020202020204" charset="0"/>
              </a:rPr>
              <a:t>Uitbreiding op canoniek informatiemodel</a:t>
            </a:r>
            <a:endParaRPr dirty="0">
              <a:latin typeface="FlandersArtSans-Regular" panose="020B060402020202020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Definities van objecten en attributen (Vocabularium)</a:t>
            </a:r>
            <a:endParaRPr dirty="0">
              <a:latin typeface="FlandersArtSans-Regular" panose="020B060402020202020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En een hiërarchische ordening van objecten (Taxonomie)</a:t>
            </a:r>
            <a:endParaRPr dirty="0">
              <a:latin typeface="FlandersArtSans-Regular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Als kapstok voor verdere detaillering door lokale overheden (zie applicatieprofielen)</a:t>
            </a:r>
            <a:endParaRPr dirty="0">
              <a:latin typeface="FlandersArtSans-Regular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Relevant voor personen die instaan voor inventarisatie en </a:t>
            </a:r>
            <a:r>
              <a:rPr lang="nl-BE" dirty="0" smtClean="0">
                <a:latin typeface="FlandersArtSans-Regular" panose="020B0604020202020204" charset="0"/>
              </a:rPr>
              <a:t>beheer </a:t>
            </a:r>
            <a:r>
              <a:rPr lang="nl-BE" dirty="0">
                <a:latin typeface="FlandersArtSans-Regular" panose="020B0604020202020204" charset="0"/>
              </a:rPr>
              <a:t>op </a:t>
            </a:r>
            <a:r>
              <a:rPr lang="nl-BE" dirty="0" smtClean="0">
                <a:latin typeface="FlandersArtSans-Regular" panose="020B0604020202020204" charset="0"/>
              </a:rPr>
              <a:t>terrein</a:t>
            </a:r>
          </a:p>
          <a:p>
            <a:pPr marL="762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FlandersArtSans-Regular" panose="020B0604020202020204" charset="0"/>
              </a:rPr>
              <a:t/>
            </a:r>
            <a:br>
              <a:rPr lang="en-US" sz="1800" dirty="0" smtClean="0">
                <a:latin typeface="FlandersArtSans-Regular" panose="020B0604020202020204" charset="0"/>
              </a:rPr>
            </a:br>
            <a:r>
              <a:rPr lang="en-US" sz="2000" dirty="0" smtClean="0">
                <a:latin typeface="FlandersArtSans-Regular" panose="020B0604020202020204" charset="0"/>
                <a:hlinkClick r:id="rId3"/>
              </a:rPr>
              <a:t>https</a:t>
            </a:r>
            <a:r>
              <a:rPr lang="en-US" sz="2000" dirty="0">
                <a:latin typeface="FlandersArtSans-Regular" panose="020B0604020202020204" charset="0"/>
                <a:hlinkClick r:id="rId3"/>
              </a:rPr>
              <a:t>://</a:t>
            </a:r>
            <a:r>
              <a:rPr lang="en-US" sz="2000" dirty="0" smtClean="0">
                <a:latin typeface="FlandersArtSans-Regular" panose="020B0604020202020204" charset="0"/>
                <a:hlinkClick r:id="rId3"/>
              </a:rPr>
              <a:t>data.vlaanderen.be/cms/openbaardomein</a:t>
            </a:r>
            <a:r>
              <a:rPr lang="en-US" sz="2000" dirty="0">
                <a:latin typeface="FlandersArtSans-Regular" panose="020B0604020202020204" charset="0"/>
              </a:rPr>
              <a:t> 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latin typeface="FlandersArtSans-Bold" panose="020B0604020202020204" charset="0"/>
              </a:rPr>
              <a:t>2 - Vocabularium &amp; Taxonomie  </a:t>
            </a:r>
            <a:endParaRPr dirty="0">
              <a:latin typeface="FlandersArtSans-Bold" panose="020B0604020202020204" charset="0"/>
            </a:endParaRPr>
          </a:p>
        </p:txBody>
      </p:sp>
      <p:sp>
        <p:nvSpPr>
          <p:cNvPr id="569" name="Shape 569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32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-BE" dirty="0">
                <a:latin typeface="FlandersArtSans-Regular" panose="020B0604020202020204" charset="0"/>
              </a:rPr>
              <a:t>Combinatie/groepering van objecten ter ondersteuning van een bepaalde </a:t>
            </a:r>
            <a:r>
              <a:rPr lang="nl-BE" dirty="0" err="1">
                <a:latin typeface="FlandersArtSans-Regular" panose="020B0604020202020204" charset="0"/>
              </a:rPr>
              <a:t>use</a:t>
            </a:r>
            <a:r>
              <a:rPr lang="nl-BE" dirty="0">
                <a:latin typeface="FlandersArtSans-Regular" panose="020B0604020202020204" charset="0"/>
              </a:rPr>
              <a:t> case (“een View”).</a:t>
            </a:r>
            <a:endParaRPr dirty="0">
              <a:latin typeface="FlandersArtSans-Regular" panose="020B060402020202020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Bijvoorbeeld “beheer”, “kwaliteitsinspectie” </a:t>
            </a:r>
            <a:endParaRPr dirty="0">
              <a:latin typeface="FlandersArtSans-Regular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Verdere detaillering van objecten en attributen door lokale overheden</a:t>
            </a:r>
            <a:endParaRPr dirty="0">
              <a:latin typeface="FlandersArtSans-Regular" panose="020B060402020202020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“Als kalkpapier op de huidige objecten”</a:t>
            </a:r>
            <a:endParaRPr dirty="0">
              <a:latin typeface="FlandersArtSans-Regular" panose="020B06040202020202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FlandersArtSans-Regular" panose="020B0604020202020204" charset="0"/>
                <a:hlinkClick r:id="rId3"/>
              </a:rPr>
              <a:t/>
            </a:r>
            <a:br>
              <a:rPr lang="en-US" sz="2000" dirty="0" smtClean="0">
                <a:latin typeface="FlandersArtSans-Regular" panose="020B0604020202020204" charset="0"/>
                <a:hlinkClick r:id="rId3"/>
              </a:rPr>
            </a:br>
            <a:r>
              <a:rPr lang="en-US" sz="2000" dirty="0" smtClean="0">
                <a:latin typeface="FlandersArtSans-Regular" panose="020B0604020202020204" charset="0"/>
                <a:hlinkClick r:id="rId3"/>
              </a:rPr>
              <a:t>https</a:t>
            </a:r>
            <a:r>
              <a:rPr lang="en-US" sz="2000" dirty="0">
                <a:latin typeface="FlandersArtSans-Regular" panose="020B0604020202020204" charset="0"/>
                <a:hlinkClick r:id="rId3"/>
              </a:rPr>
              <a:t>://data.vlaanderen.be/cms/openbaardomein</a:t>
            </a:r>
            <a:r>
              <a:rPr lang="en-US" sz="2000" dirty="0">
                <a:latin typeface="FlandersArtSans-Regular" panose="020B0604020202020204" charset="0"/>
              </a:rPr>
              <a:t> </a:t>
            </a:r>
            <a:endParaRPr sz="2000" dirty="0">
              <a:latin typeface="FlandersArtSans-Regular" panose="020B0604020202020204" charset="0"/>
            </a:endParaRPr>
          </a:p>
          <a:p>
            <a:pPr marL="342900" indent="-342900">
              <a:lnSpc>
                <a:spcPct val="150000"/>
              </a:lnSpc>
            </a:pPr>
            <a:endParaRPr dirty="0">
              <a:latin typeface="FlandersArtSans-Regular" panose="020B0604020202020204" charset="0"/>
            </a:endParaRPr>
          </a:p>
        </p:txBody>
      </p:sp>
      <p:sp>
        <p:nvSpPr>
          <p:cNvPr id="577" name="Shape 577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latin typeface="FlandersArtSans-Bold" panose="020B0604020202020204" charset="0"/>
              </a:rPr>
              <a:t>3 - Applicatieprofiel</a:t>
            </a:r>
            <a:endParaRPr dirty="0">
              <a:latin typeface="FlandersArtSans-Bold" panose="020B0604020202020204" charset="0"/>
            </a:endParaRPr>
          </a:p>
        </p:txBody>
      </p:sp>
      <p:sp>
        <p:nvSpPr>
          <p:cNvPr id="578" name="Shape 578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703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45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hape 596"/>
          <p:cNvSpPr/>
          <p:nvPr/>
        </p:nvSpPr>
        <p:spPr>
          <a:xfrm>
            <a:off x="681051" y="5445430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597"/>
          <p:cNvSpPr/>
          <p:nvPr/>
        </p:nvSpPr>
        <p:spPr>
          <a:xfrm>
            <a:off x="2815400" y="5445425"/>
            <a:ext cx="1970100" cy="9159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Wegzone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3162300"/>
            <a:ext cx="890270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914414" y="3162300"/>
            <a:ext cx="9915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893300" y="3181084"/>
            <a:ext cx="0" cy="36769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0" y="6858001"/>
            <a:ext cx="990600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02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1714" y="3204224"/>
            <a:ext cx="9047088" cy="25488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69700" y="3204224"/>
            <a:ext cx="8858702" cy="36664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95900" y="0"/>
            <a:ext cx="46101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hape 605"/>
          <p:cNvSpPr/>
          <p:nvPr/>
        </p:nvSpPr>
        <p:spPr>
          <a:xfrm>
            <a:off x="6863080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06"/>
          <p:cNvSpPr/>
          <p:nvPr/>
        </p:nvSpPr>
        <p:spPr>
          <a:xfrm>
            <a:off x="7924812" y="1326737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Fietspad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607"/>
          <p:cNvSpPr/>
          <p:nvPr/>
        </p:nvSpPr>
        <p:spPr>
          <a:xfrm>
            <a:off x="5471900" y="1326725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voorkomen:</a:t>
            </a:r>
            <a:endParaRPr sz="1800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Cementbeton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1901" y="2487218"/>
            <a:ext cx="1843200" cy="263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Verharding die opgebouwd is uit zeer hard materiaal bestaande uit cement met zand, grind of steenstukken en water.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81766" y="2452289"/>
            <a:ext cx="1843200" cy="313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Een zone binnen de binnen- of buitenberm en geschikt voor fiets- en/of bromfietsverkeer klasse A en aldus aangegeven via verticale en/of horizontale signalisatie.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95900" y="0"/>
            <a:ext cx="46101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hape 605"/>
          <p:cNvSpPr/>
          <p:nvPr/>
        </p:nvSpPr>
        <p:spPr>
          <a:xfrm>
            <a:off x="5678600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06"/>
          <p:cNvSpPr/>
          <p:nvPr/>
        </p:nvSpPr>
        <p:spPr>
          <a:xfrm>
            <a:off x="7924812" y="16623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C8B8C8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Openbaar Toilet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8600" y="1349426"/>
            <a:ext cx="4089412" cy="181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Een toilet dat bestemd is voor algemeen gebruik en dat zich bevindt in de openbare ruimte of op een locatie met veel passanten, zoals in trein- of benzinestations, of op een evenemententerrein.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146300" y="3162300"/>
            <a:ext cx="1638300" cy="1841500"/>
          </a:xfrm>
          <a:custGeom>
            <a:avLst/>
            <a:gdLst>
              <a:gd name="connsiteX0" fmla="*/ 0 w 1879600"/>
              <a:gd name="connsiteY0" fmla="*/ 0 h 1739900"/>
              <a:gd name="connsiteX1" fmla="*/ 1879600 w 1879600"/>
              <a:gd name="connsiteY1" fmla="*/ 0 h 1739900"/>
              <a:gd name="connsiteX2" fmla="*/ 1879600 w 1879600"/>
              <a:gd name="connsiteY2" fmla="*/ 1739900 h 1739900"/>
              <a:gd name="connsiteX3" fmla="*/ 0 w 1879600"/>
              <a:gd name="connsiteY3" fmla="*/ 1739900 h 1739900"/>
              <a:gd name="connsiteX4" fmla="*/ 0 w 1879600"/>
              <a:gd name="connsiteY4" fmla="*/ 0 h 1739900"/>
              <a:gd name="connsiteX0" fmla="*/ 0 w 1879600"/>
              <a:gd name="connsiteY0" fmla="*/ 0 h 1739900"/>
              <a:gd name="connsiteX1" fmla="*/ 1879600 w 1879600"/>
              <a:gd name="connsiteY1" fmla="*/ 0 h 1739900"/>
              <a:gd name="connsiteX2" fmla="*/ 1816100 w 1879600"/>
              <a:gd name="connsiteY2" fmla="*/ 1422400 h 1739900"/>
              <a:gd name="connsiteX3" fmla="*/ 0 w 1879600"/>
              <a:gd name="connsiteY3" fmla="*/ 1739900 h 1739900"/>
              <a:gd name="connsiteX4" fmla="*/ 0 w 1879600"/>
              <a:gd name="connsiteY4" fmla="*/ 0 h 1739900"/>
              <a:gd name="connsiteX0" fmla="*/ 0 w 1879600"/>
              <a:gd name="connsiteY0" fmla="*/ 0 h 1841500"/>
              <a:gd name="connsiteX1" fmla="*/ 1879600 w 1879600"/>
              <a:gd name="connsiteY1" fmla="*/ 0 h 1841500"/>
              <a:gd name="connsiteX2" fmla="*/ 1816100 w 1879600"/>
              <a:gd name="connsiteY2" fmla="*/ 1422400 h 1841500"/>
              <a:gd name="connsiteX3" fmla="*/ 139700 w 1879600"/>
              <a:gd name="connsiteY3" fmla="*/ 1841500 h 1841500"/>
              <a:gd name="connsiteX4" fmla="*/ 0 w 1879600"/>
              <a:gd name="connsiteY4" fmla="*/ 0 h 1841500"/>
              <a:gd name="connsiteX0" fmla="*/ 0 w 1879600"/>
              <a:gd name="connsiteY0" fmla="*/ 165100 h 1841500"/>
              <a:gd name="connsiteX1" fmla="*/ 1879600 w 1879600"/>
              <a:gd name="connsiteY1" fmla="*/ 0 h 1841500"/>
              <a:gd name="connsiteX2" fmla="*/ 1816100 w 1879600"/>
              <a:gd name="connsiteY2" fmla="*/ 1422400 h 1841500"/>
              <a:gd name="connsiteX3" fmla="*/ 139700 w 1879600"/>
              <a:gd name="connsiteY3" fmla="*/ 1841500 h 1841500"/>
              <a:gd name="connsiteX4" fmla="*/ 0 w 1879600"/>
              <a:gd name="connsiteY4" fmla="*/ 165100 h 1841500"/>
              <a:gd name="connsiteX0" fmla="*/ 0 w 1816100"/>
              <a:gd name="connsiteY0" fmla="*/ 152400 h 1828800"/>
              <a:gd name="connsiteX1" fmla="*/ 1778000 w 1816100"/>
              <a:gd name="connsiteY1" fmla="*/ 0 h 1828800"/>
              <a:gd name="connsiteX2" fmla="*/ 1816100 w 1816100"/>
              <a:gd name="connsiteY2" fmla="*/ 1409700 h 1828800"/>
              <a:gd name="connsiteX3" fmla="*/ 139700 w 1816100"/>
              <a:gd name="connsiteY3" fmla="*/ 1828800 h 1828800"/>
              <a:gd name="connsiteX4" fmla="*/ 0 w 1816100"/>
              <a:gd name="connsiteY4" fmla="*/ 152400 h 1828800"/>
              <a:gd name="connsiteX0" fmla="*/ 0 w 1778000"/>
              <a:gd name="connsiteY0" fmla="*/ 152400 h 1828800"/>
              <a:gd name="connsiteX1" fmla="*/ 1778000 w 1778000"/>
              <a:gd name="connsiteY1" fmla="*/ 0 h 1828800"/>
              <a:gd name="connsiteX2" fmla="*/ 1638300 w 1778000"/>
              <a:gd name="connsiteY2" fmla="*/ 1422400 h 1828800"/>
              <a:gd name="connsiteX3" fmla="*/ 139700 w 1778000"/>
              <a:gd name="connsiteY3" fmla="*/ 1828800 h 1828800"/>
              <a:gd name="connsiteX4" fmla="*/ 0 w 1778000"/>
              <a:gd name="connsiteY4" fmla="*/ 152400 h 1828800"/>
              <a:gd name="connsiteX0" fmla="*/ 0 w 1638300"/>
              <a:gd name="connsiteY0" fmla="*/ 114300 h 1790700"/>
              <a:gd name="connsiteX1" fmla="*/ 1600200 w 1638300"/>
              <a:gd name="connsiteY1" fmla="*/ 0 h 1790700"/>
              <a:gd name="connsiteX2" fmla="*/ 1638300 w 1638300"/>
              <a:gd name="connsiteY2" fmla="*/ 1384300 h 1790700"/>
              <a:gd name="connsiteX3" fmla="*/ 139700 w 1638300"/>
              <a:gd name="connsiteY3" fmla="*/ 1790700 h 1790700"/>
              <a:gd name="connsiteX4" fmla="*/ 0 w 1638300"/>
              <a:gd name="connsiteY4" fmla="*/ 114300 h 1790700"/>
              <a:gd name="connsiteX0" fmla="*/ 0 w 1638300"/>
              <a:gd name="connsiteY0" fmla="*/ 165100 h 1841500"/>
              <a:gd name="connsiteX1" fmla="*/ 1587500 w 1638300"/>
              <a:gd name="connsiteY1" fmla="*/ 0 h 1841500"/>
              <a:gd name="connsiteX2" fmla="*/ 1638300 w 1638300"/>
              <a:gd name="connsiteY2" fmla="*/ 1435100 h 1841500"/>
              <a:gd name="connsiteX3" fmla="*/ 139700 w 1638300"/>
              <a:gd name="connsiteY3" fmla="*/ 1841500 h 1841500"/>
              <a:gd name="connsiteX4" fmla="*/ 0 w 1638300"/>
              <a:gd name="connsiteY4" fmla="*/ 16510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1841500">
                <a:moveTo>
                  <a:pt x="0" y="165100"/>
                </a:moveTo>
                <a:lnTo>
                  <a:pt x="1587500" y="0"/>
                </a:lnTo>
                <a:lnTo>
                  <a:pt x="1638300" y="1435100"/>
                </a:lnTo>
                <a:lnTo>
                  <a:pt x="139700" y="1841500"/>
                </a:lnTo>
                <a:lnTo>
                  <a:pt x="0" y="1651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Shape 623"/>
          <p:cNvGraphicFramePr/>
          <p:nvPr>
            <p:extLst>
              <p:ext uri="{D42A27DB-BD31-4B8C-83A1-F6EECF244321}">
                <p14:modId xmlns:p14="http://schemas.microsoft.com/office/powerpoint/2010/main" val="1755160558"/>
              </p:ext>
            </p:extLst>
          </p:nvPr>
        </p:nvGraphicFramePr>
        <p:xfrm>
          <a:off x="5678600" y="3429000"/>
          <a:ext cx="4087250" cy="2773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geometrie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4.0416,50.9268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err="1" smtClean="0">
                          <a:latin typeface="FlandersArtSans-Regular" panose="020B0604020202020204" charset="0"/>
                        </a:rPr>
                        <a:t>nauwkerugiheid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D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materiaal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latin typeface="FlandersArtSans-Regular" panose="020B0604020202020204" charset="0"/>
                        </a:rPr>
                        <a:t>staal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err="1" smtClean="0">
                          <a:latin typeface="FlandersArtSans-Regular" panose="020B0604020202020204" charset="0"/>
                        </a:rPr>
                        <a:t>verzinkbaar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err="1" smtClean="0">
                          <a:latin typeface="FlandersArtSans-Regular" panose="020B0604020202020204" charset="0"/>
                        </a:rPr>
                        <a:t>false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verplaatsbaar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err="1" smtClean="0">
                          <a:latin typeface="FlandersArtSans-Regular" panose="020B0604020202020204" charset="0"/>
                        </a:rPr>
                        <a:t>false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5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46101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hape 605"/>
          <p:cNvSpPr/>
          <p:nvPr/>
        </p:nvSpPr>
        <p:spPr>
          <a:xfrm>
            <a:off x="382700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06"/>
          <p:cNvSpPr/>
          <p:nvPr/>
        </p:nvSpPr>
        <p:spPr>
          <a:xfrm>
            <a:off x="2493088" y="16623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C8B8C8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Fietsstalling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700" y="1349426"/>
            <a:ext cx="4089412" cy="1476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Een fietsstalling is het geheel aan palen en/of verankeringspunten van een constructie bestemd voor het vastmaken van fietsen, gelegen op het openbare domein.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781800" y="3943351"/>
            <a:ext cx="1676400" cy="584200"/>
          </a:xfrm>
          <a:custGeom>
            <a:avLst/>
            <a:gdLst>
              <a:gd name="connsiteX0" fmla="*/ 0 w 1879600"/>
              <a:gd name="connsiteY0" fmla="*/ 0 h 1739900"/>
              <a:gd name="connsiteX1" fmla="*/ 1879600 w 1879600"/>
              <a:gd name="connsiteY1" fmla="*/ 0 h 1739900"/>
              <a:gd name="connsiteX2" fmla="*/ 1879600 w 1879600"/>
              <a:gd name="connsiteY2" fmla="*/ 1739900 h 1739900"/>
              <a:gd name="connsiteX3" fmla="*/ 0 w 1879600"/>
              <a:gd name="connsiteY3" fmla="*/ 1739900 h 1739900"/>
              <a:gd name="connsiteX4" fmla="*/ 0 w 1879600"/>
              <a:gd name="connsiteY4" fmla="*/ 0 h 1739900"/>
              <a:gd name="connsiteX0" fmla="*/ 0 w 1879600"/>
              <a:gd name="connsiteY0" fmla="*/ 0 h 1739900"/>
              <a:gd name="connsiteX1" fmla="*/ 1879600 w 1879600"/>
              <a:gd name="connsiteY1" fmla="*/ 0 h 1739900"/>
              <a:gd name="connsiteX2" fmla="*/ 1816100 w 1879600"/>
              <a:gd name="connsiteY2" fmla="*/ 1422400 h 1739900"/>
              <a:gd name="connsiteX3" fmla="*/ 0 w 1879600"/>
              <a:gd name="connsiteY3" fmla="*/ 1739900 h 1739900"/>
              <a:gd name="connsiteX4" fmla="*/ 0 w 1879600"/>
              <a:gd name="connsiteY4" fmla="*/ 0 h 1739900"/>
              <a:gd name="connsiteX0" fmla="*/ 0 w 1879600"/>
              <a:gd name="connsiteY0" fmla="*/ 0 h 1841500"/>
              <a:gd name="connsiteX1" fmla="*/ 1879600 w 1879600"/>
              <a:gd name="connsiteY1" fmla="*/ 0 h 1841500"/>
              <a:gd name="connsiteX2" fmla="*/ 1816100 w 1879600"/>
              <a:gd name="connsiteY2" fmla="*/ 1422400 h 1841500"/>
              <a:gd name="connsiteX3" fmla="*/ 139700 w 1879600"/>
              <a:gd name="connsiteY3" fmla="*/ 1841500 h 1841500"/>
              <a:gd name="connsiteX4" fmla="*/ 0 w 1879600"/>
              <a:gd name="connsiteY4" fmla="*/ 0 h 1841500"/>
              <a:gd name="connsiteX0" fmla="*/ 0 w 1879600"/>
              <a:gd name="connsiteY0" fmla="*/ 165100 h 1841500"/>
              <a:gd name="connsiteX1" fmla="*/ 1879600 w 1879600"/>
              <a:gd name="connsiteY1" fmla="*/ 0 h 1841500"/>
              <a:gd name="connsiteX2" fmla="*/ 1816100 w 1879600"/>
              <a:gd name="connsiteY2" fmla="*/ 1422400 h 1841500"/>
              <a:gd name="connsiteX3" fmla="*/ 139700 w 1879600"/>
              <a:gd name="connsiteY3" fmla="*/ 1841500 h 1841500"/>
              <a:gd name="connsiteX4" fmla="*/ 0 w 1879600"/>
              <a:gd name="connsiteY4" fmla="*/ 165100 h 1841500"/>
              <a:gd name="connsiteX0" fmla="*/ 0 w 1816100"/>
              <a:gd name="connsiteY0" fmla="*/ 152400 h 1828800"/>
              <a:gd name="connsiteX1" fmla="*/ 1778000 w 1816100"/>
              <a:gd name="connsiteY1" fmla="*/ 0 h 1828800"/>
              <a:gd name="connsiteX2" fmla="*/ 1816100 w 1816100"/>
              <a:gd name="connsiteY2" fmla="*/ 1409700 h 1828800"/>
              <a:gd name="connsiteX3" fmla="*/ 139700 w 1816100"/>
              <a:gd name="connsiteY3" fmla="*/ 1828800 h 1828800"/>
              <a:gd name="connsiteX4" fmla="*/ 0 w 1816100"/>
              <a:gd name="connsiteY4" fmla="*/ 152400 h 1828800"/>
              <a:gd name="connsiteX0" fmla="*/ 0 w 1778000"/>
              <a:gd name="connsiteY0" fmla="*/ 152400 h 1828800"/>
              <a:gd name="connsiteX1" fmla="*/ 1778000 w 1778000"/>
              <a:gd name="connsiteY1" fmla="*/ 0 h 1828800"/>
              <a:gd name="connsiteX2" fmla="*/ 1638300 w 1778000"/>
              <a:gd name="connsiteY2" fmla="*/ 1422400 h 1828800"/>
              <a:gd name="connsiteX3" fmla="*/ 139700 w 1778000"/>
              <a:gd name="connsiteY3" fmla="*/ 1828800 h 1828800"/>
              <a:gd name="connsiteX4" fmla="*/ 0 w 1778000"/>
              <a:gd name="connsiteY4" fmla="*/ 152400 h 1828800"/>
              <a:gd name="connsiteX0" fmla="*/ 0 w 1638300"/>
              <a:gd name="connsiteY0" fmla="*/ 114300 h 1790700"/>
              <a:gd name="connsiteX1" fmla="*/ 1600200 w 1638300"/>
              <a:gd name="connsiteY1" fmla="*/ 0 h 1790700"/>
              <a:gd name="connsiteX2" fmla="*/ 1638300 w 1638300"/>
              <a:gd name="connsiteY2" fmla="*/ 1384300 h 1790700"/>
              <a:gd name="connsiteX3" fmla="*/ 139700 w 1638300"/>
              <a:gd name="connsiteY3" fmla="*/ 1790700 h 1790700"/>
              <a:gd name="connsiteX4" fmla="*/ 0 w 1638300"/>
              <a:gd name="connsiteY4" fmla="*/ 114300 h 1790700"/>
              <a:gd name="connsiteX0" fmla="*/ 0 w 1638300"/>
              <a:gd name="connsiteY0" fmla="*/ 165100 h 1841500"/>
              <a:gd name="connsiteX1" fmla="*/ 1587500 w 1638300"/>
              <a:gd name="connsiteY1" fmla="*/ 0 h 1841500"/>
              <a:gd name="connsiteX2" fmla="*/ 1638300 w 1638300"/>
              <a:gd name="connsiteY2" fmla="*/ 1435100 h 1841500"/>
              <a:gd name="connsiteX3" fmla="*/ 139700 w 1638300"/>
              <a:gd name="connsiteY3" fmla="*/ 1841500 h 1841500"/>
              <a:gd name="connsiteX4" fmla="*/ 0 w 1638300"/>
              <a:gd name="connsiteY4" fmla="*/ 165100 h 1841500"/>
              <a:gd name="connsiteX0" fmla="*/ 0 w 1638300"/>
              <a:gd name="connsiteY0" fmla="*/ 165100 h 1676400"/>
              <a:gd name="connsiteX1" fmla="*/ 1587500 w 1638300"/>
              <a:gd name="connsiteY1" fmla="*/ 0 h 1676400"/>
              <a:gd name="connsiteX2" fmla="*/ 1638300 w 1638300"/>
              <a:gd name="connsiteY2" fmla="*/ 1435100 h 1676400"/>
              <a:gd name="connsiteX3" fmla="*/ 762000 w 1638300"/>
              <a:gd name="connsiteY3" fmla="*/ 1676400 h 1676400"/>
              <a:gd name="connsiteX4" fmla="*/ 0 w 1638300"/>
              <a:gd name="connsiteY4" fmla="*/ 165100 h 1676400"/>
              <a:gd name="connsiteX0" fmla="*/ 0 w 1714500"/>
              <a:gd name="connsiteY0" fmla="*/ 1574800 h 1676400"/>
              <a:gd name="connsiteX1" fmla="*/ 1663700 w 1714500"/>
              <a:gd name="connsiteY1" fmla="*/ 0 h 1676400"/>
              <a:gd name="connsiteX2" fmla="*/ 1714500 w 1714500"/>
              <a:gd name="connsiteY2" fmla="*/ 1435100 h 1676400"/>
              <a:gd name="connsiteX3" fmla="*/ 838200 w 1714500"/>
              <a:gd name="connsiteY3" fmla="*/ 1676400 h 1676400"/>
              <a:gd name="connsiteX4" fmla="*/ 0 w 1714500"/>
              <a:gd name="connsiteY4" fmla="*/ 1574800 h 1676400"/>
              <a:gd name="connsiteX0" fmla="*/ 0 w 1714500"/>
              <a:gd name="connsiteY0" fmla="*/ 609600 h 711200"/>
              <a:gd name="connsiteX1" fmla="*/ 1104900 w 1714500"/>
              <a:gd name="connsiteY1" fmla="*/ 0 h 711200"/>
              <a:gd name="connsiteX2" fmla="*/ 1714500 w 1714500"/>
              <a:gd name="connsiteY2" fmla="*/ 469900 h 711200"/>
              <a:gd name="connsiteX3" fmla="*/ 838200 w 1714500"/>
              <a:gd name="connsiteY3" fmla="*/ 711200 h 711200"/>
              <a:gd name="connsiteX4" fmla="*/ 0 w 1714500"/>
              <a:gd name="connsiteY4" fmla="*/ 609600 h 711200"/>
              <a:gd name="connsiteX0" fmla="*/ 0 w 1676400"/>
              <a:gd name="connsiteY0" fmla="*/ 609600 h 711200"/>
              <a:gd name="connsiteX1" fmla="*/ 1104900 w 1676400"/>
              <a:gd name="connsiteY1" fmla="*/ 0 h 711200"/>
              <a:gd name="connsiteX2" fmla="*/ 1676400 w 1676400"/>
              <a:gd name="connsiteY2" fmla="*/ 139700 h 711200"/>
              <a:gd name="connsiteX3" fmla="*/ 838200 w 1676400"/>
              <a:gd name="connsiteY3" fmla="*/ 711200 h 711200"/>
              <a:gd name="connsiteX4" fmla="*/ 0 w 1676400"/>
              <a:gd name="connsiteY4" fmla="*/ 609600 h 711200"/>
              <a:gd name="connsiteX0" fmla="*/ 0 w 1676400"/>
              <a:gd name="connsiteY0" fmla="*/ 482600 h 584200"/>
              <a:gd name="connsiteX1" fmla="*/ 1016000 w 1676400"/>
              <a:gd name="connsiteY1" fmla="*/ 0 h 584200"/>
              <a:gd name="connsiteX2" fmla="*/ 1676400 w 1676400"/>
              <a:gd name="connsiteY2" fmla="*/ 12700 h 584200"/>
              <a:gd name="connsiteX3" fmla="*/ 838200 w 1676400"/>
              <a:gd name="connsiteY3" fmla="*/ 584200 h 584200"/>
              <a:gd name="connsiteX4" fmla="*/ 0 w 1676400"/>
              <a:gd name="connsiteY4" fmla="*/ 4826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584200">
                <a:moveTo>
                  <a:pt x="0" y="482600"/>
                </a:moveTo>
                <a:lnTo>
                  <a:pt x="1016000" y="0"/>
                </a:lnTo>
                <a:lnTo>
                  <a:pt x="1676400" y="12700"/>
                </a:lnTo>
                <a:lnTo>
                  <a:pt x="838200" y="584200"/>
                </a:lnTo>
                <a:lnTo>
                  <a:pt x="0" y="4826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Shape 623"/>
          <p:cNvGraphicFramePr/>
          <p:nvPr>
            <p:extLst>
              <p:ext uri="{D42A27DB-BD31-4B8C-83A1-F6EECF244321}">
                <p14:modId xmlns:p14="http://schemas.microsoft.com/office/powerpoint/2010/main" val="39784935"/>
              </p:ext>
            </p:extLst>
          </p:nvPr>
        </p:nvGraphicFramePr>
        <p:xfrm>
          <a:off x="382700" y="3429000"/>
          <a:ext cx="4087250" cy="2773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geometrie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4.0432,50.9259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err="1" smtClean="0">
                          <a:latin typeface="FlandersArtSans-Regular" panose="020B0604020202020204" charset="0"/>
                        </a:rPr>
                        <a:t>nauwkerugiheid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D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materiaal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latin typeface="FlandersArtSans-Regular" panose="020B0604020202020204" charset="0"/>
                        </a:rPr>
                        <a:t>staal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afsluitbaar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err="1" smtClean="0">
                          <a:latin typeface="FlandersArtSans-Regular" panose="020B0604020202020204" charset="0"/>
                        </a:rPr>
                        <a:t>false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overdekt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err="1" smtClean="0">
                          <a:latin typeface="FlandersArtSans-Regular" panose="020B0604020202020204" charset="0"/>
                        </a:rPr>
                        <a:t>false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capaciteit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8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7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46101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hape 605"/>
          <p:cNvSpPr/>
          <p:nvPr/>
        </p:nvSpPr>
        <p:spPr>
          <a:xfrm>
            <a:off x="382700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06"/>
          <p:cNvSpPr/>
          <p:nvPr/>
        </p:nvSpPr>
        <p:spPr>
          <a:xfrm>
            <a:off x="2470781" y="16623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Opgaande boom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700" y="1349426"/>
            <a:ext cx="4089412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Een </a:t>
            </a:r>
            <a:r>
              <a:rPr lang="nl-NL" dirty="0"/>
              <a:t>boom waarvan de vorm van de kruin overeenkomt met zijn natuurlijke, </a:t>
            </a:r>
            <a:r>
              <a:rPr lang="nl-NL" dirty="0" err="1"/>
              <a:t>soortgebonden</a:t>
            </a:r>
            <a:r>
              <a:rPr lang="nl-NL" dirty="0"/>
              <a:t> </a:t>
            </a:r>
            <a:r>
              <a:rPr lang="nl-NL" dirty="0" smtClean="0"/>
              <a:t>habitus(…)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40700" y="-1"/>
            <a:ext cx="548502" cy="40920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Shape 623"/>
          <p:cNvGraphicFramePr/>
          <p:nvPr>
            <p:extLst>
              <p:ext uri="{D42A27DB-BD31-4B8C-83A1-F6EECF244321}">
                <p14:modId xmlns:p14="http://schemas.microsoft.com/office/powerpoint/2010/main" val="1186083717"/>
              </p:ext>
            </p:extLst>
          </p:nvPr>
        </p:nvGraphicFramePr>
        <p:xfrm>
          <a:off x="261425" y="2970850"/>
          <a:ext cx="4087250" cy="3383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>
                          <a:latin typeface="FlandersArtSans-Regular" panose="020B0604020202020204" charset="0"/>
                        </a:rPr>
                        <a:t>conditie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>
                          <a:latin typeface="FlandersArtSans-Regular" panose="020B0604020202020204" charset="0"/>
                        </a:rPr>
                        <a:t>Goed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groeifase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>
                          <a:latin typeface="FlandersArtSans-Regular" panose="020B0604020202020204" charset="0"/>
                        </a:rPr>
                        <a:t>Aanslagfase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>
                          <a:latin typeface="FlandersArtSans-Regular" panose="020B0604020202020204" charset="0"/>
                        </a:rPr>
                        <a:t>geometrie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>
                          <a:latin typeface="FlandersArtSans-Regular" panose="020B0604020202020204" charset="0"/>
                        </a:rPr>
                        <a:t>4.0416,50.9268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>
                          <a:latin typeface="FlandersArtSans-Regular" panose="020B0604020202020204" charset="0"/>
                        </a:rPr>
                        <a:t>hoogte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>
                          <a:latin typeface="FlandersArtSans-Regular" panose="020B0604020202020204" charset="0"/>
                        </a:rPr>
                        <a:t>3,40m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>
                          <a:latin typeface="FlandersArtSans-Regular" panose="020B0604020202020204" charset="0"/>
                        </a:rPr>
                        <a:t>plantDatum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>
                          <a:latin typeface="FlandersArtSans-Regular" panose="020B0604020202020204" charset="0"/>
                        </a:rPr>
                        <a:t>2017-05-02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soortnaam w</a:t>
                      </a: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etenschappelijk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soortnaam Nederlands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2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introductie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Standaarden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Linkende</a:t>
            </a:r>
            <a:r>
              <a:rPr lang="en-US" dirty="0" smtClean="0"/>
              <a:t> </a:t>
            </a:r>
            <a:r>
              <a:rPr lang="en-US" dirty="0" err="1" smtClean="0"/>
              <a:t>Organisaties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Besluiten</a:t>
            </a:r>
            <a:r>
              <a:rPr lang="en-US" dirty="0" smtClean="0"/>
              <a:t> &amp; </a:t>
            </a:r>
            <a:r>
              <a:rPr lang="en-US" dirty="0" err="1" smtClean="0"/>
              <a:t>Mobiliteit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Huidige situatie</a:t>
            </a:r>
          </a:p>
          <a:p>
            <a:pPr lvl="2"/>
            <a:endParaRPr lang="nl-NL" dirty="0" smtClean="0"/>
          </a:p>
          <a:p>
            <a:pPr lvl="2"/>
            <a:endParaRPr lang="nl-NL" dirty="0" smtClean="0"/>
          </a:p>
          <a:p>
            <a:endParaRPr lang="nl-NL" dirty="0" smtClean="0"/>
          </a:p>
          <a:p>
            <a:pPr lvl="1"/>
            <a:endParaRPr lang="nl-NL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LBLOD | Context</a:t>
            </a:r>
            <a:endParaRPr lang="en-US" dirty="0"/>
          </a:p>
        </p:txBody>
      </p:sp>
      <p:pic>
        <p:nvPicPr>
          <p:cNvPr id="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1341" y="3002453"/>
            <a:ext cx="1532998" cy="153299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4174612" y="2545471"/>
            <a:ext cx="1556773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Lokaal</a:t>
            </a:r>
            <a:r>
              <a:rPr lang="en-GB" dirty="0" smtClean="0"/>
              <a:t> </a:t>
            </a:r>
            <a:r>
              <a:rPr lang="en-GB" dirty="0" err="1" smtClean="0"/>
              <a:t>bestuur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3"/>
            <a:endCxn id="13" idx="1"/>
          </p:cNvCxnSpPr>
          <p:nvPr/>
        </p:nvCxnSpPr>
        <p:spPr>
          <a:xfrm flipV="1">
            <a:off x="5694339" y="3768949"/>
            <a:ext cx="2004476" cy="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58263" y="3507340"/>
            <a:ext cx="1161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err="1" smtClean="0"/>
              <a:t>Opmaken</a:t>
            </a:r>
            <a:r>
              <a:rPr lang="en-GB" sz="1400" dirty="0" smtClean="0"/>
              <a:t> </a:t>
            </a:r>
          </a:p>
          <a:p>
            <a:pPr algn="ctr"/>
            <a:r>
              <a:rPr lang="en-GB" sz="1400" dirty="0" smtClean="0"/>
              <a:t>van </a:t>
            </a:r>
            <a:r>
              <a:rPr lang="en-GB" sz="1400" dirty="0" err="1" smtClean="0"/>
              <a:t>besluiten</a:t>
            </a:r>
            <a:endParaRPr lang="en-US" sz="1400" dirty="0"/>
          </a:p>
        </p:txBody>
      </p:sp>
      <p:sp>
        <p:nvSpPr>
          <p:cNvPr id="13" name="Vertical Scroll 12"/>
          <p:cNvSpPr/>
          <p:nvPr/>
        </p:nvSpPr>
        <p:spPr>
          <a:xfrm>
            <a:off x="7548388" y="2949589"/>
            <a:ext cx="1203415" cy="1638720"/>
          </a:xfrm>
          <a:prstGeom prst="verticalScroll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Magnetic Disk 32"/>
          <p:cNvSpPr/>
          <p:nvPr/>
        </p:nvSpPr>
        <p:spPr>
          <a:xfrm>
            <a:off x="1134430" y="3265451"/>
            <a:ext cx="1502979" cy="1006996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Mandaten</a:t>
            </a:r>
            <a:r>
              <a:rPr lang="en-GB" sz="1400" dirty="0" smtClean="0"/>
              <a:t>-databank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stCxn id="5" idx="1"/>
            <a:endCxn id="33" idx="4"/>
          </p:cNvCxnSpPr>
          <p:nvPr/>
        </p:nvCxnSpPr>
        <p:spPr>
          <a:xfrm flipH="1" flipV="1">
            <a:off x="2637409" y="3768949"/>
            <a:ext cx="1523932" cy="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28686" y="3507339"/>
            <a:ext cx="875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err="1" smtClean="0"/>
              <a:t>Manuele</a:t>
            </a:r>
            <a:r>
              <a:rPr lang="en-GB" sz="1400" dirty="0" smtClean="0"/>
              <a:t> </a:t>
            </a:r>
          </a:p>
          <a:p>
            <a:pPr algn="ctr"/>
            <a:r>
              <a:rPr lang="en-GB" sz="1400" dirty="0" err="1" smtClean="0"/>
              <a:t>ingave</a:t>
            </a:r>
            <a:endParaRPr lang="en-US" sz="1400" dirty="0"/>
          </a:p>
        </p:txBody>
      </p:sp>
      <p:cxnSp>
        <p:nvCxnSpPr>
          <p:cNvPr id="36" name="Straight Arrow Connector 35"/>
          <p:cNvCxnSpPr>
            <a:stCxn id="5" idx="2"/>
          </p:cNvCxnSpPr>
          <p:nvPr/>
        </p:nvCxnSpPr>
        <p:spPr>
          <a:xfrm flipH="1">
            <a:off x="4927839" y="4535451"/>
            <a:ext cx="1" cy="1045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340016" y="5756346"/>
            <a:ext cx="1175646" cy="598685"/>
            <a:chOff x="4185549" y="5360072"/>
            <a:chExt cx="1175646" cy="598685"/>
          </a:xfrm>
        </p:grpSpPr>
        <p:sp>
          <p:nvSpPr>
            <p:cNvPr id="18" name="Flowchart: Process 17"/>
            <p:cNvSpPr/>
            <p:nvPr/>
          </p:nvSpPr>
          <p:spPr>
            <a:xfrm>
              <a:off x="4185550" y="5360072"/>
              <a:ext cx="1175645" cy="598685"/>
            </a:xfrm>
            <a:prstGeom prst="flowChartProcess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Manual Operation 20"/>
            <p:cNvSpPr/>
            <p:nvPr/>
          </p:nvSpPr>
          <p:spPr>
            <a:xfrm>
              <a:off x="4185549" y="5360072"/>
              <a:ext cx="1175645" cy="336127"/>
            </a:xfrm>
            <a:prstGeom prst="flowChartManualOperation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198560" y="4808121"/>
            <a:ext cx="150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err="1" smtClean="0"/>
              <a:t>Insturen</a:t>
            </a:r>
            <a:r>
              <a:rPr lang="en-GB" sz="1400" dirty="0" smtClean="0"/>
              <a:t> </a:t>
            </a:r>
            <a:r>
              <a:rPr lang="en-GB" sz="1400" dirty="0" err="1" smtClean="0"/>
              <a:t>besluiten</a:t>
            </a:r>
            <a:endParaRPr lang="en-GB" sz="1400" dirty="0" smtClean="0"/>
          </a:p>
          <a:p>
            <a:pPr algn="ctr"/>
            <a:r>
              <a:rPr lang="en-GB" sz="1400" dirty="0" err="1" smtClean="0"/>
              <a:t>Voor</a:t>
            </a:r>
            <a:r>
              <a:rPr lang="en-GB" sz="1400" dirty="0" smtClean="0"/>
              <a:t> </a:t>
            </a:r>
            <a:r>
              <a:rPr lang="en-GB" sz="1400" dirty="0" err="1" smtClean="0"/>
              <a:t>toezicht</a:t>
            </a:r>
            <a:r>
              <a:rPr lang="en-GB" sz="14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71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Lokale Besluiten als geLinkte Open Data</a:t>
            </a:r>
          </a:p>
          <a:p>
            <a:pPr lvl="2"/>
            <a:endParaRPr lang="nl-NL" dirty="0" smtClean="0"/>
          </a:p>
          <a:p>
            <a:pPr lvl="2"/>
            <a:endParaRPr lang="nl-NL" dirty="0" smtClean="0"/>
          </a:p>
          <a:p>
            <a:endParaRPr lang="nl-NL" dirty="0" smtClean="0"/>
          </a:p>
          <a:p>
            <a:pPr lvl="1"/>
            <a:endParaRPr lang="nl-NL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LBLOD | Context</a:t>
            </a:r>
            <a:endParaRPr lang="en-US" dirty="0"/>
          </a:p>
        </p:txBody>
      </p:sp>
      <p:pic>
        <p:nvPicPr>
          <p:cNvPr id="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926" y="2896570"/>
            <a:ext cx="1532998" cy="153299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681038" y="2482337"/>
            <a:ext cx="1556773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Lokaal</a:t>
            </a:r>
            <a:r>
              <a:rPr lang="en-GB" dirty="0" smtClean="0"/>
              <a:t> </a:t>
            </a:r>
            <a:r>
              <a:rPr lang="en-GB" dirty="0" err="1" smtClean="0"/>
              <a:t>bestuur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3"/>
            <a:endCxn id="13" idx="1"/>
          </p:cNvCxnSpPr>
          <p:nvPr/>
        </p:nvCxnSpPr>
        <p:spPr>
          <a:xfrm flipV="1">
            <a:off x="2225924" y="3663068"/>
            <a:ext cx="217528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01599" y="3293736"/>
            <a:ext cx="1536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err="1" smtClean="0"/>
              <a:t>Publicatie</a:t>
            </a:r>
            <a:r>
              <a:rPr lang="en-GB" sz="1400" dirty="0" smtClean="0"/>
              <a:t> </a:t>
            </a:r>
            <a:r>
              <a:rPr lang="en-GB" sz="1400" dirty="0" err="1" smtClean="0"/>
              <a:t>volgens</a:t>
            </a:r>
            <a:r>
              <a:rPr lang="en-GB" sz="1400" dirty="0" smtClean="0"/>
              <a:t> </a:t>
            </a:r>
          </a:p>
          <a:p>
            <a:pPr algn="ctr"/>
            <a:r>
              <a:rPr lang="en-GB" sz="1400" dirty="0" smtClean="0"/>
              <a:t>OSLO </a:t>
            </a:r>
            <a:r>
              <a:rPr lang="en-GB" sz="1400" dirty="0" err="1" smtClean="0"/>
              <a:t>standaard</a:t>
            </a:r>
            <a:r>
              <a:rPr lang="en-GB" sz="1400" dirty="0" smtClean="0"/>
              <a:t> </a:t>
            </a:r>
          </a:p>
          <a:p>
            <a:pPr algn="ctr"/>
            <a:r>
              <a:rPr lang="en-GB" sz="1400" dirty="0" smtClean="0"/>
              <a:t>van </a:t>
            </a:r>
            <a:r>
              <a:rPr lang="en-GB" sz="1400" dirty="0" err="1" smtClean="0"/>
              <a:t>besluiten</a:t>
            </a:r>
            <a:endParaRPr lang="en-US" sz="1400" dirty="0"/>
          </a:p>
        </p:txBody>
      </p:sp>
      <p:sp>
        <p:nvSpPr>
          <p:cNvPr id="13" name="Vertical Scroll 12"/>
          <p:cNvSpPr/>
          <p:nvPr/>
        </p:nvSpPr>
        <p:spPr>
          <a:xfrm>
            <a:off x="4217276" y="2661214"/>
            <a:ext cx="1471448" cy="2003707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45876" y="2896571"/>
            <a:ext cx="1008994" cy="1664920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Magnetic Disk 16"/>
          <p:cNvSpPr/>
          <p:nvPr/>
        </p:nvSpPr>
        <p:spPr>
          <a:xfrm>
            <a:off x="7185955" y="3225533"/>
            <a:ext cx="1502979" cy="1006996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Centrale </a:t>
            </a:r>
            <a:r>
              <a:rPr lang="en-GB" sz="1400" dirty="0" err="1" smtClean="0"/>
              <a:t>vindplaats</a:t>
            </a:r>
            <a:endParaRPr lang="en-US" sz="1400" dirty="0"/>
          </a:p>
        </p:txBody>
      </p:sp>
      <p:cxnSp>
        <p:nvCxnSpPr>
          <p:cNvPr id="19" name="Straight Arrow Connector 18"/>
          <p:cNvCxnSpPr>
            <a:stCxn id="16" idx="3"/>
            <a:endCxn id="17" idx="2"/>
          </p:cNvCxnSpPr>
          <p:nvPr/>
        </p:nvCxnSpPr>
        <p:spPr>
          <a:xfrm>
            <a:off x="5454870" y="3729031"/>
            <a:ext cx="17310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lowchart: Magnetic Disk 21"/>
          <p:cNvSpPr/>
          <p:nvPr/>
        </p:nvSpPr>
        <p:spPr>
          <a:xfrm>
            <a:off x="7185954" y="1978839"/>
            <a:ext cx="1502979" cy="1006996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Mandaten</a:t>
            </a:r>
            <a:r>
              <a:rPr lang="en-GB" sz="1400" dirty="0" smtClean="0"/>
              <a:t>-databank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4603531" y="3037490"/>
            <a:ext cx="735724" cy="25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606282" y="3345665"/>
            <a:ext cx="343188" cy="288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84250" y="3905415"/>
            <a:ext cx="343188" cy="178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602104" y="3675298"/>
            <a:ext cx="724414" cy="178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6" idx="3"/>
            <a:endCxn id="22" idx="2"/>
          </p:cNvCxnSpPr>
          <p:nvPr/>
        </p:nvCxnSpPr>
        <p:spPr>
          <a:xfrm flipV="1">
            <a:off x="5339255" y="2482337"/>
            <a:ext cx="1846699" cy="683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  <a:endCxn id="22" idx="2"/>
          </p:cNvCxnSpPr>
          <p:nvPr/>
        </p:nvCxnSpPr>
        <p:spPr>
          <a:xfrm flipV="1">
            <a:off x="4949470" y="2482337"/>
            <a:ext cx="2236484" cy="1007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3"/>
            <a:endCxn id="22" idx="2"/>
          </p:cNvCxnSpPr>
          <p:nvPr/>
        </p:nvCxnSpPr>
        <p:spPr>
          <a:xfrm flipV="1">
            <a:off x="5326518" y="2482337"/>
            <a:ext cx="1859436" cy="128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  <a:endCxn id="22" idx="2"/>
          </p:cNvCxnSpPr>
          <p:nvPr/>
        </p:nvCxnSpPr>
        <p:spPr>
          <a:xfrm flipV="1">
            <a:off x="5327438" y="2482337"/>
            <a:ext cx="1858516" cy="1512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Flowchart: Magnetic Disk 43"/>
          <p:cNvSpPr/>
          <p:nvPr/>
        </p:nvSpPr>
        <p:spPr>
          <a:xfrm>
            <a:off x="4232760" y="5299072"/>
            <a:ext cx="1502979" cy="1006996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Vlaamse</a:t>
            </a:r>
            <a:r>
              <a:rPr lang="en-GB" sz="1400" dirty="0" smtClean="0"/>
              <a:t> Codex</a:t>
            </a:r>
            <a:endParaRPr lang="en-US" sz="1400" dirty="0"/>
          </a:p>
        </p:txBody>
      </p:sp>
      <p:sp>
        <p:nvSpPr>
          <p:cNvPr id="45" name="Rectangle 44"/>
          <p:cNvSpPr/>
          <p:nvPr/>
        </p:nvSpPr>
        <p:spPr>
          <a:xfrm>
            <a:off x="4602104" y="3911250"/>
            <a:ext cx="344615" cy="173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610161" y="4274868"/>
            <a:ext cx="735337" cy="197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44" idx="1"/>
            <a:endCxn id="45" idx="2"/>
          </p:cNvCxnSpPr>
          <p:nvPr/>
        </p:nvCxnSpPr>
        <p:spPr>
          <a:xfrm flipH="1" flipV="1">
            <a:off x="4774412" y="4084336"/>
            <a:ext cx="209838" cy="121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1"/>
            <a:endCxn id="46" idx="2"/>
          </p:cNvCxnSpPr>
          <p:nvPr/>
        </p:nvCxnSpPr>
        <p:spPr>
          <a:xfrm flipH="1" flipV="1">
            <a:off x="4977830" y="4472735"/>
            <a:ext cx="6420" cy="82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1103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fontAlgn="base">
              <a:lnSpc>
                <a:spcPct val="200000"/>
              </a:lnSpc>
            </a:pPr>
            <a:r>
              <a:rPr lang="nl-NL" dirty="0"/>
              <a:t>Besluiten gemakkelijker publiceren op de eigen website door een betere </a:t>
            </a:r>
            <a:r>
              <a:rPr lang="nl-NL" dirty="0" smtClean="0"/>
              <a:t>integratie</a:t>
            </a:r>
          </a:p>
          <a:p>
            <a:pPr fontAlgn="base">
              <a:lnSpc>
                <a:spcPct val="200000"/>
              </a:lnSpc>
            </a:pPr>
            <a:r>
              <a:rPr lang="nl-NL" dirty="0" smtClean="0"/>
              <a:t>Informatie uit besluiten kan eenvoudig hergebruikt worden</a:t>
            </a:r>
          </a:p>
          <a:p>
            <a:pPr fontAlgn="base">
              <a:lnSpc>
                <a:spcPct val="200000"/>
              </a:lnSpc>
            </a:pPr>
            <a:r>
              <a:rPr lang="nl-NL" dirty="0" smtClean="0"/>
              <a:t>Automatisch </a:t>
            </a:r>
            <a:r>
              <a:rPr lang="nl-NL" dirty="0"/>
              <a:t>voldoen aan de verplichtingen inzake toezicht</a:t>
            </a:r>
          </a:p>
          <a:p>
            <a:pPr fontAlgn="base">
              <a:lnSpc>
                <a:spcPct val="200000"/>
              </a:lnSpc>
            </a:pPr>
            <a:r>
              <a:rPr lang="nl-NL" dirty="0" smtClean="0"/>
              <a:t>Databanken kunnen gevoed worden uit de besluiten</a:t>
            </a:r>
            <a:endParaRPr lang="nl-NL" dirty="0"/>
          </a:p>
          <a:p>
            <a:pPr fontAlgn="base">
              <a:lnSpc>
                <a:spcPct val="200000"/>
              </a:lnSpc>
            </a:pPr>
            <a:r>
              <a:rPr lang="nl-NL" dirty="0" smtClean="0"/>
              <a:t>De </a:t>
            </a:r>
            <a:r>
              <a:rPr lang="nl-NL" dirty="0"/>
              <a:t>informatie is beter toegankelijk omdat ze vlotter kan opgepikt worden door </a:t>
            </a:r>
            <a:r>
              <a:rPr lang="nl-NL" dirty="0" smtClean="0"/>
              <a:t>zoekmachines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LBLOD | </a:t>
            </a:r>
            <a:r>
              <a:rPr lang="en-GB" dirty="0" err="1" smtClean="0"/>
              <a:t>Doelstellingen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25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Diagram 6"/>
          <p:cNvGrpSpPr/>
          <p:nvPr/>
        </p:nvGrpSpPr>
        <p:grpSpPr>
          <a:xfrm>
            <a:off x="1053322" y="2343807"/>
            <a:ext cx="7799356" cy="2038298"/>
            <a:chOff x="0" y="0"/>
            <a:chExt cx="6820456" cy="1782469"/>
          </a:xfrm>
        </p:grpSpPr>
        <p:sp>
          <p:nvSpPr>
            <p:cNvPr id="858" name="Line"/>
            <p:cNvSpPr/>
            <p:nvPr/>
          </p:nvSpPr>
          <p:spPr>
            <a:xfrm>
              <a:off x="3410228" y="736558"/>
              <a:ext cx="2673678" cy="30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21600" y="108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FFF35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>
              <a:off x="3410228" y="736558"/>
              <a:ext cx="891226" cy="30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21600" y="108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FFF35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>
              <a:off x="2519002" y="736558"/>
              <a:ext cx="891227" cy="30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0800"/>
                  </a:lnTo>
                  <a:lnTo>
                    <a:pt x="0" y="10800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FFF35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>
              <a:off x="736550" y="736558"/>
              <a:ext cx="2673678" cy="30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0800"/>
                  </a:lnTo>
                  <a:lnTo>
                    <a:pt x="0" y="10800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FFF35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>
              <a:off x="3128113" y="0"/>
              <a:ext cx="564231" cy="131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0" y="16134"/>
                  </a:moveTo>
                  <a:cubicBezTo>
                    <a:pt x="5005" y="-2974"/>
                    <a:pt x="13898" y="-5466"/>
                    <a:pt x="19862" y="10567"/>
                  </a:cubicBezTo>
                  <a:cubicBezTo>
                    <a:pt x="20491" y="12257"/>
                    <a:pt x="21072" y="14120"/>
                    <a:pt x="21600" y="16134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>
              <a:off x="3128113" y="605006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21600" y="0"/>
                  </a:moveTo>
                  <a:cubicBezTo>
                    <a:pt x="16595" y="19108"/>
                    <a:pt x="7702" y="21600"/>
                    <a:pt x="1738" y="5567"/>
                  </a:cubicBezTo>
                  <a:cubicBezTo>
                    <a:pt x="1109" y="3877"/>
                    <a:pt x="528" y="20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4" name="LBLOD"/>
            <p:cNvSpPr txBox="1"/>
            <p:nvPr/>
          </p:nvSpPr>
          <p:spPr>
            <a:xfrm>
              <a:off x="2673678" y="126166"/>
              <a:ext cx="1473101" cy="484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0320" tIns="20320" rIns="20320" bIns="20320" numCol="1" anchor="ctr">
              <a:spAutoFit/>
            </a:bodyPr>
            <a:lstStyle>
              <a:lvl1pPr algn="ctr" defTabSz="1422400">
                <a:lnSpc>
                  <a:spcPct val="90000"/>
                </a:lnSpc>
                <a:spcBef>
                  <a:spcPts val="1300"/>
                </a:spcBef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lvl1pPr>
            </a:lstStyle>
            <a:p>
              <a:r>
                <a:t>LBLOD</a:t>
              </a:r>
            </a:p>
          </p:txBody>
        </p:sp>
        <p:sp>
          <p:nvSpPr>
            <p:cNvPr id="865" name="Line"/>
            <p:cNvSpPr/>
            <p:nvPr/>
          </p:nvSpPr>
          <p:spPr>
            <a:xfrm>
              <a:off x="454434" y="1045900"/>
              <a:ext cx="564232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0" y="16134"/>
                  </a:moveTo>
                  <a:cubicBezTo>
                    <a:pt x="5005" y="-2974"/>
                    <a:pt x="13898" y="-5466"/>
                    <a:pt x="19862" y="10567"/>
                  </a:cubicBezTo>
                  <a:cubicBezTo>
                    <a:pt x="20491" y="12257"/>
                    <a:pt x="21072" y="14120"/>
                    <a:pt x="21600" y="16134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>
              <a:off x="454434" y="1650907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21600" y="0"/>
                  </a:moveTo>
                  <a:cubicBezTo>
                    <a:pt x="16595" y="19108"/>
                    <a:pt x="7702" y="21600"/>
                    <a:pt x="1738" y="5567"/>
                  </a:cubicBezTo>
                  <a:cubicBezTo>
                    <a:pt x="1109" y="3877"/>
                    <a:pt x="528" y="20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7" name="Besluit"/>
            <p:cNvSpPr txBox="1"/>
            <p:nvPr/>
          </p:nvSpPr>
          <p:spPr>
            <a:xfrm>
              <a:off x="0" y="1202333"/>
              <a:ext cx="1473101" cy="423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779" tIns="17779" rIns="17779" bIns="17779" numCol="1" anchor="ctr">
              <a:spAutoFit/>
            </a:bodyPr>
            <a:lstStyle>
              <a:lvl1pPr algn="ctr" defTabSz="1244600">
                <a:lnSpc>
                  <a:spcPct val="90000"/>
                </a:lnSpc>
                <a:spcBef>
                  <a:spcPts val="1100"/>
                </a:spcBef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lvl1pPr>
            </a:lstStyle>
            <a:p>
              <a:r>
                <a:t>Besluit</a:t>
              </a:r>
            </a:p>
          </p:txBody>
        </p:sp>
        <p:sp>
          <p:nvSpPr>
            <p:cNvPr id="868" name="Line"/>
            <p:cNvSpPr/>
            <p:nvPr/>
          </p:nvSpPr>
          <p:spPr>
            <a:xfrm>
              <a:off x="2236887" y="1045900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0" y="16134"/>
                  </a:moveTo>
                  <a:cubicBezTo>
                    <a:pt x="5005" y="-2974"/>
                    <a:pt x="13898" y="-5466"/>
                    <a:pt x="19862" y="10567"/>
                  </a:cubicBezTo>
                  <a:cubicBezTo>
                    <a:pt x="20491" y="12257"/>
                    <a:pt x="21072" y="14120"/>
                    <a:pt x="21600" y="16134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>
              <a:off x="2236886" y="1650907"/>
              <a:ext cx="564232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21600" y="0"/>
                  </a:moveTo>
                  <a:cubicBezTo>
                    <a:pt x="16595" y="19108"/>
                    <a:pt x="7702" y="21600"/>
                    <a:pt x="1738" y="5567"/>
                  </a:cubicBezTo>
                  <a:cubicBezTo>
                    <a:pt x="1109" y="3877"/>
                    <a:pt x="528" y="20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70" name="Mandaat"/>
            <p:cNvSpPr txBox="1"/>
            <p:nvPr/>
          </p:nvSpPr>
          <p:spPr>
            <a:xfrm>
              <a:off x="1782452" y="1202333"/>
              <a:ext cx="1473101" cy="423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779" tIns="17779" rIns="17779" bIns="17779" numCol="1" anchor="ctr">
              <a:spAutoFit/>
            </a:bodyPr>
            <a:lstStyle>
              <a:lvl1pPr algn="ctr" defTabSz="1244600">
                <a:lnSpc>
                  <a:spcPct val="90000"/>
                </a:lnSpc>
                <a:spcBef>
                  <a:spcPts val="1100"/>
                </a:spcBef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lvl1pPr>
            </a:lstStyle>
            <a:p>
              <a:r>
                <a:t>Mandaat</a:t>
              </a:r>
            </a:p>
          </p:txBody>
        </p:sp>
        <p:sp>
          <p:nvSpPr>
            <p:cNvPr id="871" name="Line"/>
            <p:cNvSpPr/>
            <p:nvPr/>
          </p:nvSpPr>
          <p:spPr>
            <a:xfrm>
              <a:off x="4019339" y="1045900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0" y="16134"/>
                  </a:moveTo>
                  <a:cubicBezTo>
                    <a:pt x="5005" y="-2974"/>
                    <a:pt x="13898" y="-5466"/>
                    <a:pt x="19862" y="10567"/>
                  </a:cubicBezTo>
                  <a:cubicBezTo>
                    <a:pt x="20491" y="12257"/>
                    <a:pt x="21072" y="14120"/>
                    <a:pt x="21600" y="16134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>
              <a:off x="4019339" y="1650907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21600" y="0"/>
                  </a:moveTo>
                  <a:cubicBezTo>
                    <a:pt x="16595" y="19108"/>
                    <a:pt x="7702" y="21600"/>
                    <a:pt x="1738" y="5567"/>
                  </a:cubicBezTo>
                  <a:cubicBezTo>
                    <a:pt x="1109" y="3877"/>
                    <a:pt x="528" y="20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73" name="Mobiliteit"/>
            <p:cNvSpPr txBox="1"/>
            <p:nvPr/>
          </p:nvSpPr>
          <p:spPr>
            <a:xfrm>
              <a:off x="3564903" y="1228923"/>
              <a:ext cx="1473101" cy="370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779" tIns="17779" rIns="17779" bIns="17779" numCol="1" anchor="ctr">
              <a:spAutoFit/>
            </a:bodyPr>
            <a:lstStyle>
              <a:lvl1pPr algn="ctr" defTabSz="1244600">
                <a:lnSpc>
                  <a:spcPct val="90000"/>
                </a:lnSpc>
                <a:spcBef>
                  <a:spcPts val="1100"/>
                </a:spcBef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lvl1pPr>
            </a:lstStyle>
            <a:p>
              <a:r>
                <a:rPr b="1" dirty="0" err="1"/>
                <a:t>Mobiliteit</a:t>
              </a:r>
              <a:endParaRPr b="1" dirty="0"/>
            </a:p>
          </p:txBody>
        </p:sp>
        <p:sp>
          <p:nvSpPr>
            <p:cNvPr id="874" name="Line"/>
            <p:cNvSpPr/>
            <p:nvPr/>
          </p:nvSpPr>
          <p:spPr>
            <a:xfrm>
              <a:off x="5801791" y="1045900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0" y="16134"/>
                  </a:moveTo>
                  <a:cubicBezTo>
                    <a:pt x="5005" y="-2974"/>
                    <a:pt x="13898" y="-5466"/>
                    <a:pt x="19862" y="10567"/>
                  </a:cubicBezTo>
                  <a:cubicBezTo>
                    <a:pt x="20491" y="12257"/>
                    <a:pt x="21072" y="14120"/>
                    <a:pt x="21600" y="16134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75" name="Line"/>
            <p:cNvSpPr/>
            <p:nvPr/>
          </p:nvSpPr>
          <p:spPr>
            <a:xfrm>
              <a:off x="5801791" y="1650907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21600" y="0"/>
                  </a:moveTo>
                  <a:cubicBezTo>
                    <a:pt x="16595" y="19108"/>
                    <a:pt x="7702" y="21600"/>
                    <a:pt x="1738" y="5567"/>
                  </a:cubicBezTo>
                  <a:cubicBezTo>
                    <a:pt x="1109" y="3877"/>
                    <a:pt x="528" y="20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76" name="Subsidies"/>
            <p:cNvSpPr txBox="1"/>
            <p:nvPr/>
          </p:nvSpPr>
          <p:spPr>
            <a:xfrm>
              <a:off x="5347355" y="1228923"/>
              <a:ext cx="1473101" cy="370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779" tIns="17779" rIns="17779" bIns="17779" numCol="1" anchor="ctr">
              <a:spAutoFit/>
            </a:bodyPr>
            <a:lstStyle>
              <a:lvl1pPr algn="ctr" defTabSz="1244600">
                <a:lnSpc>
                  <a:spcPct val="90000"/>
                </a:lnSpc>
                <a:spcBef>
                  <a:spcPts val="1100"/>
                </a:spcBef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lvl1pPr>
            </a:lstStyle>
            <a:p>
              <a:r>
                <a:rPr dirty="0">
                  <a:solidFill>
                    <a:schemeClr val="accent6"/>
                  </a:solidFill>
                </a:rPr>
                <a:t>Subsidies</a:t>
              </a:r>
            </a:p>
          </p:txBody>
        </p:sp>
      </p:grp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</p:spPr>
        <p:txBody>
          <a:bodyPr/>
          <a:lstStyle/>
          <a:p>
            <a:r>
              <a:rPr lang="en-GB" dirty="0" smtClean="0"/>
              <a:t>LBLOD | </a:t>
            </a:r>
            <a:r>
              <a:rPr lang="en-GB" dirty="0" err="1" smtClean="0"/>
              <a:t>trajecten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7908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nl-NL" dirty="0" smtClean="0"/>
          </a:p>
          <a:p>
            <a:r>
              <a:rPr lang="nl-NL" dirty="0"/>
              <a:t>D</a:t>
            </a:r>
            <a:r>
              <a:rPr lang="nl-NL" dirty="0" smtClean="0"/>
              <a:t>ata </a:t>
            </a:r>
            <a:r>
              <a:rPr lang="nl-NL" dirty="0"/>
              <a:t>uit besluiten </a:t>
            </a:r>
            <a:r>
              <a:rPr lang="nl-NL" dirty="0" smtClean="0"/>
              <a:t>in het </a:t>
            </a:r>
            <a:r>
              <a:rPr lang="nl-NL" dirty="0"/>
              <a:t>thema mobiliteit </a:t>
            </a:r>
            <a:r>
              <a:rPr lang="nl-NL" dirty="0" smtClean="0"/>
              <a:t>structureren en linken bij </a:t>
            </a:r>
            <a:r>
              <a:rPr lang="nl-NL" dirty="0"/>
              <a:t>de lokale </a:t>
            </a:r>
            <a:r>
              <a:rPr lang="nl-NL" dirty="0" smtClean="0"/>
              <a:t>besturen en zorgen dat deze informatie vlot kan doorstromen naar de relevante systemen</a:t>
            </a:r>
          </a:p>
          <a:p>
            <a:pPr lvl="1"/>
            <a:r>
              <a:rPr lang="nl-NL" dirty="0" smtClean="0"/>
              <a:t>Aanvullende/Tijdelijke wegreglementen</a:t>
            </a:r>
          </a:p>
          <a:p>
            <a:pPr lvl="1"/>
            <a:r>
              <a:rPr lang="nl-NL" dirty="0" smtClean="0"/>
              <a:t>Inname openbaar domein</a:t>
            </a:r>
          </a:p>
          <a:p>
            <a:pPr lvl="1"/>
            <a:endParaRPr lang="nl-NL" dirty="0"/>
          </a:p>
          <a:p>
            <a:r>
              <a:rPr lang="nl-NL" dirty="0" smtClean="0"/>
              <a:t>Workshoptraject</a:t>
            </a:r>
          </a:p>
          <a:p>
            <a:pPr lvl="1"/>
            <a:r>
              <a:rPr lang="nl-NL" dirty="0" smtClean="0"/>
              <a:t>Proces </a:t>
            </a:r>
          </a:p>
          <a:p>
            <a:pPr lvl="1"/>
            <a:r>
              <a:rPr lang="nl-NL" dirty="0" smtClean="0"/>
              <a:t>Semantiek</a:t>
            </a:r>
          </a:p>
          <a:p>
            <a:pPr lvl="1"/>
            <a:r>
              <a:rPr lang="nl-NL" smtClean="0"/>
              <a:t>Architectuur</a:t>
            </a:r>
            <a:endParaRPr lang="nl-NL" dirty="0" smtClean="0"/>
          </a:p>
          <a:p>
            <a:pPr lvl="1"/>
            <a:endParaRPr lang="nl-NL" dirty="0"/>
          </a:p>
          <a:p>
            <a:pPr lvl="1"/>
            <a:endParaRPr lang="nl-NL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LBLOD </a:t>
            </a:r>
            <a:r>
              <a:rPr lang="en-GB" dirty="0" err="1"/>
              <a:t>Mobiliteit</a:t>
            </a:r>
            <a:r>
              <a:rPr lang="en-GB" dirty="0"/>
              <a:t> </a:t>
            </a:r>
            <a:r>
              <a:rPr lang="en-GB" dirty="0" smtClean="0"/>
              <a:t>| </a:t>
            </a:r>
            <a:r>
              <a:rPr lang="en-GB" dirty="0" err="1" smtClean="0"/>
              <a:t>Doel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364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LBLOD Mobiliteit | Informatiemodel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36</a:t>
            </a:fld>
            <a:endParaRPr lang="nl-BE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7" y="1093842"/>
            <a:ext cx="8910143" cy="5442702"/>
          </a:xfrm>
        </p:spPr>
      </p:pic>
    </p:spTree>
    <p:extLst>
      <p:ext uri="{BB962C8B-B14F-4D97-AF65-F5344CB8AC3E}">
        <p14:creationId xmlns:p14="http://schemas.microsoft.com/office/powerpoint/2010/main" val="405589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Roadmap – volgende stappen Mobiliteit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37</a:t>
            </a:fld>
            <a:endParaRPr lang="nl-BE" dirty="0"/>
          </a:p>
        </p:txBody>
      </p:sp>
      <p:sp>
        <p:nvSpPr>
          <p:cNvPr id="43" name="Rectangle 42"/>
          <p:cNvSpPr/>
          <p:nvPr/>
        </p:nvSpPr>
        <p:spPr>
          <a:xfrm>
            <a:off x="1337934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105189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72444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639699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06954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74209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41464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08719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75974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ilinder 24"/>
          <p:cNvSpPr/>
          <p:nvPr/>
        </p:nvSpPr>
        <p:spPr>
          <a:xfrm rot="5400000">
            <a:off x="1134981" y="1471015"/>
            <a:ext cx="404754" cy="1535662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Workshops</a:t>
            </a:r>
          </a:p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Proces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Cilinder 24"/>
          <p:cNvSpPr/>
          <p:nvPr/>
        </p:nvSpPr>
        <p:spPr>
          <a:xfrm rot="5400000">
            <a:off x="2746038" y="2000886"/>
            <a:ext cx="404754" cy="1691637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Workshops</a:t>
            </a:r>
          </a:p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Semantiek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Cilinder 24"/>
          <p:cNvSpPr/>
          <p:nvPr/>
        </p:nvSpPr>
        <p:spPr>
          <a:xfrm rot="5400000">
            <a:off x="5930612" y="1351033"/>
            <a:ext cx="404754" cy="42193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Publieke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reviewperiode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Cilinder 24"/>
          <p:cNvSpPr/>
          <p:nvPr/>
        </p:nvSpPr>
        <p:spPr>
          <a:xfrm rot="5400000">
            <a:off x="6889105" y="2925188"/>
            <a:ext cx="404754" cy="383800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Implementatie</a:t>
            </a:r>
            <a:r>
              <a:rPr lang="en-GB" sz="1400" dirty="0" smtClean="0">
                <a:solidFill>
                  <a:schemeClr val="tx1"/>
                </a:solidFill>
              </a:rPr>
              <a:t> in software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Cilinder 24"/>
          <p:cNvSpPr/>
          <p:nvPr/>
        </p:nvSpPr>
        <p:spPr>
          <a:xfrm rot="5400000">
            <a:off x="4970968" y="3383877"/>
            <a:ext cx="404754" cy="15362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Architectuur</a:t>
            </a:r>
            <a:r>
              <a:rPr lang="en-GB" sz="1400" dirty="0" smtClean="0">
                <a:solidFill>
                  <a:schemeClr val="tx1"/>
                </a:solidFill>
              </a:rPr>
              <a:t> workshop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>
            <a:endCxn id="65" idx="2"/>
          </p:cNvCxnSpPr>
          <p:nvPr/>
        </p:nvCxnSpPr>
        <p:spPr>
          <a:xfrm flipV="1">
            <a:off x="3896542" y="1610478"/>
            <a:ext cx="0" cy="39705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449240" y="1271924"/>
            <a:ext cx="89460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Vandaag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66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GIPOD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83AF71C-5F0A-4C73-ABC2-D9A2270AF2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r>
              <a:rPr lang="nl-BE" sz="1400" dirty="0"/>
              <a:t>GIPOD decreet art 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B419F3-E359-4120-93EE-CC0A5E2B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 van GIPOD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AC1E22-2482-4105-BDC9-1A6976CBF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4F1424A-6C2F-4754-A053-BD3C24E6B785}"/>
              </a:ext>
            </a:extLst>
          </p:cNvPr>
          <p:cNvSpPr/>
          <p:nvPr/>
        </p:nvSpPr>
        <p:spPr>
          <a:xfrm>
            <a:off x="5612587" y="1919320"/>
            <a:ext cx="2719172" cy="37781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0C83C65-D1B5-4551-94F7-2AA21A926BEB}"/>
              </a:ext>
            </a:extLst>
          </p:cNvPr>
          <p:cNvSpPr/>
          <p:nvPr/>
        </p:nvSpPr>
        <p:spPr>
          <a:xfrm>
            <a:off x="1152939" y="1899138"/>
            <a:ext cx="2862470" cy="37781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582C92E-276A-428B-A757-3BF5A8D04583}"/>
              </a:ext>
            </a:extLst>
          </p:cNvPr>
          <p:cNvSpPr/>
          <p:nvPr/>
        </p:nvSpPr>
        <p:spPr>
          <a:xfrm>
            <a:off x="1222513" y="2053273"/>
            <a:ext cx="268771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solidFill>
                  <a:schemeClr val="tx1"/>
                </a:solidFill>
              </a:rPr>
              <a:t>informatiestromen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2D3EB27-CE85-43AD-930B-81735D5EFD60}"/>
              </a:ext>
            </a:extLst>
          </p:cNvPr>
          <p:cNvSpPr/>
          <p:nvPr/>
        </p:nvSpPr>
        <p:spPr>
          <a:xfrm>
            <a:off x="1468472" y="2735050"/>
            <a:ext cx="205624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tx1"/>
                </a:solidFill>
              </a:rPr>
              <a:t>proces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195717E-4C96-47FE-863F-7877D969154A}"/>
              </a:ext>
            </a:extLst>
          </p:cNvPr>
          <p:cNvSpPr/>
          <p:nvPr/>
        </p:nvSpPr>
        <p:spPr>
          <a:xfrm>
            <a:off x="1468474" y="3447793"/>
            <a:ext cx="205624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tx1"/>
                </a:solidFill>
              </a:rPr>
              <a:t>geplande inname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71A0347-DAF1-4438-ACB2-D56D92190A5C}"/>
              </a:ext>
            </a:extLst>
          </p:cNvPr>
          <p:cNvSpPr/>
          <p:nvPr/>
        </p:nvSpPr>
        <p:spPr>
          <a:xfrm>
            <a:off x="1468474" y="4174131"/>
            <a:ext cx="205624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tx1"/>
                </a:solidFill>
              </a:rPr>
              <a:t>openbare weg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E40970FC-5908-4AF7-A353-486910689A08}"/>
              </a:ext>
            </a:extLst>
          </p:cNvPr>
          <p:cNvSpPr/>
          <p:nvPr/>
        </p:nvSpPr>
        <p:spPr>
          <a:xfrm>
            <a:off x="1222514" y="5117430"/>
            <a:ext cx="2514600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solidFill>
                  <a:schemeClr val="tx1"/>
                </a:solidFill>
              </a:rPr>
              <a:t>optimaliseren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CA82DCD-DA0D-4AA7-AF9F-E6F7785977CD}"/>
              </a:ext>
            </a:extLst>
          </p:cNvPr>
          <p:cNvSpPr/>
          <p:nvPr/>
        </p:nvSpPr>
        <p:spPr>
          <a:xfrm>
            <a:off x="5774635" y="2053273"/>
            <a:ext cx="2464904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solidFill>
                  <a:schemeClr val="tx1"/>
                </a:solidFill>
              </a:rPr>
              <a:t>hinder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13A704A-479B-4E13-87B2-C1CCCD0FA5B4}"/>
              </a:ext>
            </a:extLst>
          </p:cNvPr>
          <p:cNvSpPr/>
          <p:nvPr/>
        </p:nvSpPr>
        <p:spPr>
          <a:xfrm>
            <a:off x="5981856" y="3050744"/>
            <a:ext cx="205624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tx1"/>
                </a:solidFill>
              </a:rPr>
              <a:t>maatschappij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E173FAC5-249E-4049-BB6D-151872D687AD}"/>
              </a:ext>
            </a:extLst>
          </p:cNvPr>
          <p:cNvSpPr/>
          <p:nvPr/>
        </p:nvSpPr>
        <p:spPr>
          <a:xfrm>
            <a:off x="5981859" y="4174131"/>
            <a:ext cx="205624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tx1"/>
                </a:solidFill>
              </a:rPr>
              <a:t>weggebruikers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535F26BA-A7CE-4988-A707-3BAF94BF929F}"/>
              </a:ext>
            </a:extLst>
          </p:cNvPr>
          <p:cNvSpPr/>
          <p:nvPr/>
        </p:nvSpPr>
        <p:spPr>
          <a:xfrm>
            <a:off x="5774635" y="5117430"/>
            <a:ext cx="2464904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solidFill>
                  <a:schemeClr val="tx1"/>
                </a:solidFill>
              </a:rPr>
              <a:t>beperken</a:t>
            </a:r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CD644E4F-B6B8-4A9F-957E-AAEF38B54F5B}"/>
              </a:ext>
            </a:extLst>
          </p:cNvPr>
          <p:cNvSpPr/>
          <p:nvPr/>
        </p:nvSpPr>
        <p:spPr>
          <a:xfrm>
            <a:off x="4104866" y="3156562"/>
            <a:ext cx="1418263" cy="1303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453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592">
            <a:extLst>
              <a:ext uri="{FF2B5EF4-FFF2-40B4-BE49-F238E27FC236}">
                <a16:creationId xmlns:a16="http://schemas.microsoft.com/office/drawing/2014/main" id="{F3BA2EC3-15C0-4D04-A33A-467B44EBC311}"/>
              </a:ext>
            </a:extLst>
          </p:cNvPr>
          <p:cNvSpPr/>
          <p:nvPr/>
        </p:nvSpPr>
        <p:spPr>
          <a:xfrm>
            <a:off x="1142690" y="1896187"/>
            <a:ext cx="7729008" cy="3919936"/>
          </a:xfrm>
          <a:prstGeom prst="rect">
            <a:avLst/>
          </a:prstGeom>
          <a:solidFill>
            <a:schemeClr val="bg1">
              <a:lumMod val="95000"/>
            </a:schemeClr>
          </a:solidFill>
          <a:ln w="1143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37131" tIns="37131" rIns="37131" bIns="37131" anchor="ctr" anchorCtr="0">
            <a:noAutofit/>
          </a:bodyPr>
          <a:lstStyle/>
          <a:p>
            <a:endParaRPr sz="1463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8CF44F-A53A-4783-8309-A712FBDFC7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4"/>
          <a:stretch/>
        </p:blipFill>
        <p:spPr>
          <a:xfrm>
            <a:off x="1259703" y="1895258"/>
            <a:ext cx="8646298" cy="31998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FE5514-4B97-42F2-83F3-CF93C8428BAB}"/>
              </a:ext>
            </a:extLst>
          </p:cNvPr>
          <p:cNvSpPr/>
          <p:nvPr/>
        </p:nvSpPr>
        <p:spPr>
          <a:xfrm>
            <a:off x="5647691" y="4870088"/>
            <a:ext cx="819091" cy="225061"/>
          </a:xfrm>
          <a:prstGeom prst="rect">
            <a:avLst/>
          </a:prstGeom>
          <a:solidFill>
            <a:srgbClr val="F2F2F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7" tIns="37147" rIns="37147" bIns="37147" numCol="1" spcCol="38100" rtlCol="0" anchor="ctr">
            <a:spAutoFit/>
          </a:bodyPr>
          <a:lstStyle/>
          <a:p>
            <a:pPr latinLnBrk="1" hangingPunct="0"/>
            <a:endParaRPr lang="nl-BE" sz="975"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38044-3982-4B39-8B08-FB78FC01CB42}"/>
              </a:ext>
            </a:extLst>
          </p:cNvPr>
          <p:cNvSpPr/>
          <p:nvPr/>
        </p:nvSpPr>
        <p:spPr>
          <a:xfrm>
            <a:off x="5647691" y="4870088"/>
            <a:ext cx="819091" cy="225061"/>
          </a:xfrm>
          <a:prstGeom prst="rect">
            <a:avLst/>
          </a:prstGeom>
          <a:solidFill>
            <a:srgbClr val="F2F2F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7" tIns="37147" rIns="37147" bIns="37147" numCol="1" spcCol="38100" rtlCol="0" anchor="ctr">
            <a:spAutoFit/>
          </a:bodyPr>
          <a:lstStyle/>
          <a:p>
            <a:pPr latinLnBrk="1" hangingPunct="0"/>
            <a:endParaRPr lang="nl-BE" sz="975">
              <a:latin typeface="FlandersArtSans-Regular"/>
              <a:ea typeface="FlandersArtSans-Regular"/>
              <a:cs typeface="FlandersArtSans-Regular"/>
              <a:sym typeface="FlandersArtSans-Regula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97924-0302-48F9-9AE8-E1FBB9EE4B53}"/>
              </a:ext>
            </a:extLst>
          </p:cNvPr>
          <p:cNvSpPr txBox="1"/>
          <p:nvPr/>
        </p:nvSpPr>
        <p:spPr>
          <a:xfrm>
            <a:off x="1643995" y="5207740"/>
            <a:ext cx="2081580" cy="300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7" tIns="37147" rIns="37147" bIns="37147" numCol="1" spcCol="38100" rtlCol="0" anchor="t">
            <a:spAutoFit/>
          </a:bodyPr>
          <a:lstStyle/>
          <a:p>
            <a:pPr algn="ctr" latinLnBrk="1" hangingPunct="0"/>
            <a:r>
              <a:rPr lang="nl-BE" sz="1462" b="1" dirty="0" err="1">
                <a:solidFill>
                  <a:srgbClr val="2B92BE"/>
                </a:solidFill>
                <a:sym typeface="FlandersArtSans-Regular"/>
              </a:rPr>
              <a:t>Local</a:t>
            </a:r>
            <a:r>
              <a:rPr lang="nl-BE" sz="1462" b="1" dirty="0">
                <a:solidFill>
                  <a:srgbClr val="2B92BE"/>
                </a:solidFill>
                <a:sym typeface="FlandersArtSans-Regular"/>
              </a:rPr>
              <a:t> </a:t>
            </a:r>
            <a:r>
              <a:rPr lang="nl-BE" sz="1462" b="1" dirty="0" err="1">
                <a:solidFill>
                  <a:srgbClr val="2B92BE"/>
                </a:solidFill>
                <a:sym typeface="FlandersArtSans-Regular"/>
              </a:rPr>
              <a:t>government</a:t>
            </a:r>
            <a:endParaRPr lang="nl-BE" sz="1462" b="1" dirty="0">
              <a:solidFill>
                <a:srgbClr val="2B92BE"/>
              </a:solidFill>
              <a:sym typeface="FlandersArtSans-Regular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31303-6EFC-453F-9002-CD4F401DA144}"/>
              </a:ext>
            </a:extLst>
          </p:cNvPr>
          <p:cNvSpPr txBox="1"/>
          <p:nvPr/>
        </p:nvSpPr>
        <p:spPr>
          <a:xfrm>
            <a:off x="3632162" y="5096626"/>
            <a:ext cx="2357799" cy="5250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7" tIns="37147" rIns="37147" bIns="37147" numCol="1" spcCol="38100" rtlCol="0" anchor="t">
            <a:spAutoFit/>
          </a:bodyPr>
          <a:lstStyle/>
          <a:p>
            <a:pPr latinLnBrk="1" hangingPunct="0"/>
            <a:r>
              <a:rPr lang="nl-BE" sz="1462" b="1" dirty="0">
                <a:solidFill>
                  <a:srgbClr val="2B92BE"/>
                </a:solidFill>
                <a:sym typeface="FlandersArtSans-Regular"/>
              </a:rPr>
              <a:t>&gt; 1000 </a:t>
            </a:r>
            <a:br>
              <a:rPr lang="nl-BE" sz="1462" b="1" dirty="0">
                <a:solidFill>
                  <a:srgbClr val="2B92BE"/>
                </a:solidFill>
                <a:sym typeface="FlandersArtSans-Regular"/>
              </a:rPr>
            </a:br>
            <a:r>
              <a:rPr lang="nl-BE" sz="1462" b="1" dirty="0">
                <a:solidFill>
                  <a:srgbClr val="2B92BE"/>
                </a:solidFill>
                <a:sym typeface="FlandersArtSans-Regular"/>
              </a:rPr>
              <a:t>  public services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0E459-8A54-449C-86CF-84E6829975BB}"/>
              </a:ext>
            </a:extLst>
          </p:cNvPr>
          <p:cNvSpPr txBox="1"/>
          <p:nvPr/>
        </p:nvSpPr>
        <p:spPr>
          <a:xfrm>
            <a:off x="5179669" y="5090117"/>
            <a:ext cx="2357799" cy="750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7" tIns="37147" rIns="37147" bIns="37147" numCol="1" spcCol="38100" rtlCol="0" anchor="t">
            <a:spAutoFit/>
          </a:bodyPr>
          <a:lstStyle/>
          <a:p>
            <a:pPr latinLnBrk="1" hangingPunct="0"/>
            <a:r>
              <a:rPr lang="nl-BE" sz="1462" b="1" dirty="0">
                <a:solidFill>
                  <a:srgbClr val="2B92BE"/>
                </a:solidFill>
                <a:sym typeface="FlandersArtSans-Regular"/>
              </a:rPr>
              <a:t>&gt; 250 </a:t>
            </a:r>
            <a:br>
              <a:rPr lang="nl-BE" sz="1462" b="1" dirty="0">
                <a:solidFill>
                  <a:srgbClr val="2B92BE"/>
                </a:solidFill>
                <a:sym typeface="FlandersArtSans-Regular"/>
              </a:rPr>
            </a:br>
            <a:r>
              <a:rPr lang="nl-BE" sz="1462" b="1" dirty="0">
                <a:solidFill>
                  <a:srgbClr val="2B92BE"/>
                </a:solidFill>
                <a:sym typeface="FlandersArtSans-Regular"/>
              </a:rPr>
              <a:t>   Information </a:t>
            </a:r>
            <a:br>
              <a:rPr lang="nl-BE" sz="1462" b="1" dirty="0">
                <a:solidFill>
                  <a:srgbClr val="2B92BE"/>
                </a:solidFill>
                <a:sym typeface="FlandersArtSans-Regular"/>
              </a:rPr>
            </a:br>
            <a:r>
              <a:rPr lang="nl-BE" sz="1462" b="1" dirty="0">
                <a:solidFill>
                  <a:srgbClr val="2B92BE"/>
                </a:solidFill>
                <a:sym typeface="FlandersArtSans-Regular"/>
              </a:rPr>
              <a:t>   </a:t>
            </a:r>
            <a:r>
              <a:rPr lang="nl-BE" sz="1462" b="1" dirty="0">
                <a:solidFill>
                  <a:srgbClr val="2B92BE"/>
                </a:solidFill>
              </a:rPr>
              <a:t>S</a:t>
            </a:r>
            <a:r>
              <a:rPr lang="nl-BE" sz="1462" b="1" dirty="0">
                <a:solidFill>
                  <a:srgbClr val="2B92BE"/>
                </a:solidFill>
                <a:sym typeface="FlandersArtSans-Regular"/>
              </a:rPr>
              <a:t>ystems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95EF84-6679-422C-BCEC-4DA340AB4C96}"/>
              </a:ext>
            </a:extLst>
          </p:cNvPr>
          <p:cNvSpPr txBox="1"/>
          <p:nvPr/>
        </p:nvSpPr>
        <p:spPr>
          <a:xfrm>
            <a:off x="6349769" y="5103603"/>
            <a:ext cx="1466842" cy="3000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7147" tIns="37147" rIns="37147" bIns="37147" numCol="1" spcCol="38100" rtlCol="0" anchor="t">
            <a:spAutoFit/>
          </a:bodyPr>
          <a:lstStyle/>
          <a:p>
            <a:pPr latinLnBrk="1" hangingPunct="0"/>
            <a:r>
              <a:rPr lang="nl-BE" sz="1462" b="1" dirty="0">
                <a:solidFill>
                  <a:srgbClr val="2B92BE"/>
                </a:solidFill>
                <a:sym typeface="FlandersArtSans-Regular"/>
              </a:rPr>
              <a:t># </a:t>
            </a:r>
            <a:r>
              <a:rPr lang="nl-BE" sz="1462" b="1" dirty="0" err="1">
                <a:solidFill>
                  <a:srgbClr val="2B92BE"/>
                </a:solidFill>
                <a:sym typeface="FlandersArtSans-Regular"/>
              </a:rPr>
              <a:t>administrations</a:t>
            </a:r>
            <a:endParaRPr lang="nl-BE" sz="1462" b="1" dirty="0">
              <a:solidFill>
                <a:srgbClr val="2B92BE"/>
              </a:solidFill>
              <a:sym typeface="FlandersArtSans-Regular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Calibri"/>
                <a:ea typeface="Calibri"/>
                <a:cs typeface="Calibri"/>
                <a:sym typeface="Calibri"/>
              </a:rPr>
              <a:t>Wat is OSLO?</a:t>
            </a:r>
            <a:br>
              <a:rPr lang="nl-BE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nl-BE" sz="2275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Grassroots initiatief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909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endParaRPr lang="nl-NL" dirty="0"/>
          </a:p>
          <a:p>
            <a:r>
              <a:rPr lang="nl-BE" b="1" dirty="0"/>
              <a:t>Procesoptimalisatie / procesvereenvoudiging</a:t>
            </a:r>
          </a:p>
          <a:p>
            <a:pPr lvl="1"/>
            <a:r>
              <a:rPr lang="nl-BE" sz="2000" b="1" dirty="0"/>
              <a:t>“Only once” principe</a:t>
            </a:r>
          </a:p>
          <a:p>
            <a:pPr lvl="1"/>
            <a:r>
              <a:rPr lang="nl-BE" sz="2000" b="1" dirty="0"/>
              <a:t>semantische standaarden </a:t>
            </a:r>
            <a:r>
              <a:rPr lang="nl-BE" sz="2000" b="1" dirty="0">
                <a:sym typeface="Wingdings" panose="05000000000000000000" pitchFamily="2" charset="2"/>
              </a:rPr>
              <a:t> eenduidige betekenis van de data</a:t>
            </a:r>
            <a:endParaRPr lang="nl-BE" sz="2000" b="1" dirty="0"/>
          </a:p>
          <a:p>
            <a:pPr lvl="1"/>
            <a:r>
              <a:rPr lang="nl-BE" sz="2000" b="1" dirty="0"/>
              <a:t>doorgedreven digitalisatie</a:t>
            </a:r>
          </a:p>
          <a:p>
            <a:pPr lvl="1"/>
            <a:r>
              <a:rPr lang="nl-BE" sz="2000" b="1" dirty="0"/>
              <a:t>opstellen lokale besluiten</a:t>
            </a:r>
          </a:p>
          <a:p>
            <a:pPr lvl="1"/>
            <a:r>
              <a:rPr lang="nl-BE" sz="2000" b="1" dirty="0"/>
              <a:t>informatie halen waar en bij wie die zich bevindt</a:t>
            </a:r>
          </a:p>
          <a:p>
            <a:pPr lvl="1"/>
            <a:r>
              <a:rPr lang="nl-BE" sz="2000" dirty="0"/>
              <a:t>eenvoudige registratie kleine innames </a:t>
            </a:r>
          </a:p>
          <a:p>
            <a:pPr lvl="1"/>
            <a:r>
              <a:rPr lang="nl-BE" sz="2000" dirty="0"/>
              <a:t>aanvragen vergunning werken (niet het verlenen)</a:t>
            </a:r>
          </a:p>
          <a:p>
            <a:pPr lvl="1"/>
            <a:r>
              <a:rPr lang="nl-BE" sz="2000" dirty="0"/>
              <a:t>samenwerken en zoeken naar synergie</a:t>
            </a:r>
          </a:p>
          <a:p>
            <a:pPr lvl="1"/>
            <a:r>
              <a:rPr lang="nl-BE" sz="2000" dirty="0"/>
              <a:t>ondersteuning van afsprakenkader “Code Nutswerken op gemeentewegen” en “Code Nutswerken op gewestwegen”</a:t>
            </a:r>
          </a:p>
          <a:p>
            <a:pPr lvl="1"/>
            <a:r>
              <a:rPr lang="nl-BE" sz="2000" dirty="0"/>
              <a:t>vaststellen en oplossen van “conflicten”</a:t>
            </a:r>
          </a:p>
          <a:p>
            <a:pPr lvl="2"/>
            <a:r>
              <a:rPr lang="nl-BE" sz="1600" dirty="0"/>
              <a:t>evolutie naar “AI” op termijn</a:t>
            </a:r>
          </a:p>
          <a:p>
            <a:pPr lvl="1"/>
            <a:r>
              <a:rPr lang="nl-BE" sz="2000" dirty="0"/>
              <a:t>verlenen van advies in kader van een vergunning (o.a. door De Lijn)</a:t>
            </a:r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GIPOD: inhoudelijke vernieuwing (1)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3500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endParaRPr lang="nl-NL" dirty="0"/>
          </a:p>
          <a:p>
            <a:r>
              <a:rPr lang="nl-BE" sz="2600" b="1" dirty="0"/>
              <a:t>Datakwaliteit</a:t>
            </a:r>
            <a:r>
              <a:rPr lang="nl-BE" sz="2600" dirty="0"/>
              <a:t> </a:t>
            </a:r>
          </a:p>
          <a:p>
            <a:pPr lvl="1"/>
            <a:r>
              <a:rPr lang="nl-BE" sz="2000" dirty="0"/>
              <a:t>GIPOD als </a:t>
            </a:r>
            <a:r>
              <a:rPr lang="nl-BE" sz="2000" b="1" dirty="0"/>
              <a:t>authentieke bron </a:t>
            </a:r>
            <a:r>
              <a:rPr lang="nl-BE" sz="2000" dirty="0"/>
              <a:t>voor geplande hinder en inname</a:t>
            </a:r>
          </a:p>
          <a:p>
            <a:pPr lvl="2"/>
            <a:r>
              <a:rPr lang="nl-BE" sz="1900" dirty="0"/>
              <a:t>verplicht hergebruik!</a:t>
            </a:r>
          </a:p>
          <a:p>
            <a:pPr lvl="2"/>
            <a:r>
              <a:rPr lang="nl-BE" sz="1900" dirty="0"/>
              <a:t>vereisten naar kwaliteit van de data</a:t>
            </a:r>
          </a:p>
          <a:p>
            <a:pPr lvl="1"/>
            <a:r>
              <a:rPr lang="nl-BE" sz="2000" b="1" dirty="0"/>
              <a:t>link met </a:t>
            </a:r>
            <a:r>
              <a:rPr lang="nl-BE" sz="2000" dirty="0"/>
              <a:t>proces van verlenen van </a:t>
            </a:r>
            <a:r>
              <a:rPr lang="nl-BE" sz="2000" b="1" dirty="0"/>
              <a:t>vergunningen</a:t>
            </a:r>
            <a:r>
              <a:rPr lang="nl-BE" sz="2000" dirty="0"/>
              <a:t> (inname en signalisatie)</a:t>
            </a:r>
          </a:p>
          <a:p>
            <a:pPr lvl="2"/>
            <a:r>
              <a:rPr lang="nl-BE" sz="1900" dirty="0"/>
              <a:t>linked (Open) Data / OSLO (project LBLOD – mobiliteit)</a:t>
            </a:r>
          </a:p>
          <a:p>
            <a:pPr marL="914400" lvl="2" indent="0">
              <a:buNone/>
            </a:pPr>
            <a:endParaRPr lang="nl-BE" sz="1600" dirty="0"/>
          </a:p>
          <a:p>
            <a:r>
              <a:rPr lang="nl-BE" sz="2600" b="1" dirty="0"/>
              <a:t>Hergebruik</a:t>
            </a:r>
            <a:r>
              <a:rPr lang="nl-BE" sz="2600" dirty="0"/>
              <a:t> stimuleren</a:t>
            </a:r>
          </a:p>
          <a:p>
            <a:pPr lvl="1"/>
            <a:r>
              <a:rPr lang="nl-BE" sz="2000" dirty="0"/>
              <a:t>burgers (burgerloket) (“hinder in jouw buurt”)</a:t>
            </a:r>
          </a:p>
          <a:p>
            <a:pPr lvl="1"/>
            <a:r>
              <a:rPr lang="nl-BE" sz="2000" dirty="0"/>
              <a:t>ondernemingen</a:t>
            </a:r>
          </a:p>
          <a:p>
            <a:pPr lvl="1"/>
            <a:r>
              <a:rPr lang="nl-BE" sz="2000" dirty="0" err="1"/>
              <a:t>hinderpremie</a:t>
            </a:r>
            <a:endParaRPr lang="nl-BE" sz="2000" dirty="0"/>
          </a:p>
          <a:p>
            <a:pPr lvl="1"/>
            <a:r>
              <a:rPr lang="nl-BE" sz="2000" dirty="0"/>
              <a:t>hulpdiensten (politie, brandweer, MUG,..)</a:t>
            </a:r>
          </a:p>
          <a:p>
            <a:pPr lvl="1"/>
            <a:r>
              <a:rPr lang="nl-BE" sz="2000" dirty="0"/>
              <a:t>Vlaams Verkeerscentrum</a:t>
            </a:r>
          </a:p>
          <a:p>
            <a:pPr lvl="1"/>
            <a:r>
              <a:rPr lang="nl-BE" sz="2000" dirty="0"/>
              <a:t>communicatie</a:t>
            </a:r>
          </a:p>
          <a:p>
            <a:pPr lvl="1"/>
            <a:r>
              <a:rPr lang="nl-BE" sz="2000" dirty="0"/>
              <a:t>…..</a:t>
            </a:r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GIPOD: inhoudelijke vernieuwing (2)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9501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7" y="938367"/>
            <a:ext cx="8543925" cy="499232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nl-NL" dirty="0"/>
          </a:p>
          <a:p>
            <a:r>
              <a:rPr lang="nl-BE" b="1" dirty="0"/>
              <a:t>Domein mobiliteit</a:t>
            </a:r>
            <a:endParaRPr lang="nl-BE" dirty="0"/>
          </a:p>
          <a:p>
            <a:pPr lvl="1"/>
            <a:r>
              <a:rPr lang="nl-BE" sz="2000" dirty="0"/>
              <a:t>belangrijk voor de samenleving</a:t>
            </a:r>
          </a:p>
          <a:p>
            <a:pPr lvl="1"/>
            <a:r>
              <a:rPr lang="nl-BE" sz="2000" dirty="0"/>
              <a:t>GIPOD = bron van geplande hinder plaats binnen projecten rond</a:t>
            </a:r>
          </a:p>
          <a:p>
            <a:pPr lvl="2"/>
            <a:r>
              <a:rPr lang="nl-BE" sz="1800" dirty="0"/>
              <a:t>slimme steden</a:t>
            </a:r>
          </a:p>
          <a:p>
            <a:pPr lvl="2"/>
            <a:r>
              <a:rPr lang="nl-BE" sz="1800" dirty="0"/>
              <a:t>slimme mobiliteit</a:t>
            </a:r>
          </a:p>
          <a:p>
            <a:pPr lvl="2"/>
            <a:r>
              <a:rPr lang="nl-BE" sz="1800" dirty="0"/>
              <a:t>mobiliteitskaarten</a:t>
            </a:r>
          </a:p>
          <a:p>
            <a:pPr lvl="2"/>
            <a:r>
              <a:rPr lang="nl-BE" sz="1800" dirty="0"/>
              <a:t>.......</a:t>
            </a:r>
          </a:p>
          <a:p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GIPOD: inhoudelijke vernieuwing (3)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42</a:t>
            </a:fld>
            <a:endParaRPr lang="nl-BE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363B202-D285-49C3-9847-2E70FB1C2F51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496" y="3309415"/>
            <a:ext cx="4531360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2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nl-NL"/>
              <a:t>Doel</a:t>
            </a:r>
            <a:endParaRPr lang="nl-NL" dirty="0"/>
          </a:p>
          <a:p>
            <a:pPr marL="783590" lvl="1" indent="-326390"/>
            <a:r>
              <a:rPr lang="nl-BE" sz="2000" dirty="0"/>
              <a:t>bevorderen van efficiëntie  door data maximaal te hergebruiken</a:t>
            </a:r>
          </a:p>
          <a:p>
            <a:pPr marL="783590" lvl="1" indent="-326390"/>
            <a:r>
              <a:rPr lang="nl-BE" sz="2000" dirty="0"/>
              <a:t>data “</a:t>
            </a:r>
            <a:r>
              <a:rPr lang="nl-BE" sz="2000" dirty="0" err="1"/>
              <a:t>koppelbaar</a:t>
            </a:r>
            <a:r>
              <a:rPr lang="nl-BE" sz="2000" dirty="0"/>
              <a:t>” en “</a:t>
            </a:r>
            <a:r>
              <a:rPr lang="nl-BE" sz="2000" dirty="0" err="1"/>
              <a:t>integreerbaar</a:t>
            </a:r>
            <a:r>
              <a:rPr lang="nl-BE" sz="2000" dirty="0"/>
              <a:t>” maken</a:t>
            </a:r>
          </a:p>
          <a:p>
            <a:pPr marL="783590" lvl="1" indent="-326390"/>
            <a:r>
              <a:rPr lang="nl-BE" sz="2000" dirty="0"/>
              <a:t>eenduidige definitie afspreken</a:t>
            </a:r>
          </a:p>
          <a:p>
            <a:pPr marL="783590" lvl="1" indent="-326390"/>
            <a:r>
              <a:rPr lang="nl-BE" sz="2000" dirty="0"/>
              <a:t>Informatie uit lokale besluiten (vergunningen inname en signalisatie) maximaal gebruiken</a:t>
            </a:r>
          </a:p>
          <a:p>
            <a:pPr marL="783590" lvl="1" indent="-326390"/>
            <a:r>
              <a:rPr lang="nl-BE" sz="2000" dirty="0"/>
              <a:t>Informatie van GIPOD maximaal </a:t>
            </a:r>
            <a:r>
              <a:rPr lang="nl-BE" sz="2000" dirty="0" err="1"/>
              <a:t>koppelbaar</a:t>
            </a:r>
            <a:r>
              <a:rPr lang="nl-BE" sz="2000" dirty="0"/>
              <a:t> en herbruikbaar maken</a:t>
            </a:r>
          </a:p>
          <a:p>
            <a:pPr marL="342719" indent="-326390"/>
            <a:r>
              <a:rPr lang="nl-BE" dirty="0"/>
              <a:t>Proces:</a:t>
            </a:r>
          </a:p>
          <a:p>
            <a:pPr marL="783590" lvl="1" indent="-326390"/>
            <a:r>
              <a:rPr lang="nl-BE" sz="2000" dirty="0"/>
              <a:t>definitie van semantisch model dat een ruimer domein omvat</a:t>
            </a:r>
          </a:p>
          <a:p>
            <a:pPr marL="783590" lvl="1" indent="-326390"/>
            <a:r>
              <a:rPr lang="nl-BE" sz="2000" dirty="0"/>
              <a:t>definitie van het GIPOD applicatieprofiel en GIPOD </a:t>
            </a:r>
            <a:r>
              <a:rPr lang="nl-BE" sz="2000" dirty="0" err="1"/>
              <a:t>API’s</a:t>
            </a:r>
            <a:endParaRPr lang="nl-BE" sz="2000" dirty="0"/>
          </a:p>
          <a:p>
            <a:pPr marL="1219019" lvl="2" indent="-326390"/>
            <a:r>
              <a:rPr lang="nl-BE" sz="1800" dirty="0"/>
              <a:t>wordt opgenomen in Business en technische analyse traject van GIPOD</a:t>
            </a:r>
          </a:p>
          <a:p>
            <a:pPr marL="0" lvl="0" indent="0">
              <a:buNone/>
            </a:pPr>
            <a:endParaRPr lang="nl-NL" dirty="0"/>
          </a:p>
          <a:p>
            <a:pPr lvl="0"/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</a:t>
            </a:r>
            <a:r>
              <a:rPr lang="nl-BE" dirty="0" smtClean="0"/>
              <a:t>emantisch </a:t>
            </a:r>
            <a:r>
              <a:rPr lang="nl-BE" dirty="0"/>
              <a:t>traject: waarom?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323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endParaRPr lang="nl-NL" dirty="0"/>
          </a:p>
          <a:p>
            <a:pPr lvl="0"/>
            <a:r>
              <a:rPr lang="nl-NL" dirty="0"/>
              <a:t>Steden en gemeenten</a:t>
            </a:r>
          </a:p>
          <a:p>
            <a:pPr lvl="0"/>
            <a:r>
              <a:rPr lang="nl-NL" dirty="0"/>
              <a:t>Nutsmaatschappijen</a:t>
            </a:r>
          </a:p>
          <a:p>
            <a:pPr lvl="0"/>
            <a:r>
              <a:rPr lang="nl-NL" dirty="0"/>
              <a:t>AWV</a:t>
            </a:r>
          </a:p>
          <a:p>
            <a:pPr lvl="0"/>
            <a:r>
              <a:rPr lang="nl-NL" dirty="0"/>
              <a:t>De Lijn</a:t>
            </a:r>
          </a:p>
          <a:p>
            <a:pPr marL="0" lvl="0" indent="0">
              <a:buNone/>
            </a:pPr>
            <a:endParaRPr lang="nl-NL" dirty="0"/>
          </a:p>
          <a:p>
            <a:pPr lvl="0"/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Semantisch traject: Stakeholders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0942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7" y="955441"/>
            <a:ext cx="8543925" cy="499232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endParaRPr lang="nl-NL" dirty="0"/>
          </a:p>
          <a:p>
            <a:r>
              <a:rPr lang="nl-BE" dirty="0"/>
              <a:t>Mei - juni 2018</a:t>
            </a:r>
          </a:p>
          <a:p>
            <a:pPr lvl="1"/>
            <a:r>
              <a:rPr lang="nl-BE" sz="2000" dirty="0"/>
              <a:t>semantisch traject LBLOD domein mobiliteit</a:t>
            </a:r>
          </a:p>
          <a:p>
            <a:r>
              <a:rPr lang="nl-BE" dirty="0"/>
              <a:t>Augustus 2018</a:t>
            </a:r>
          </a:p>
          <a:p>
            <a:pPr lvl="1"/>
            <a:r>
              <a:rPr lang="nl-BE" sz="2000" dirty="0"/>
              <a:t>opstart technisch project</a:t>
            </a:r>
          </a:p>
          <a:p>
            <a:pPr lvl="1"/>
            <a:r>
              <a:rPr lang="nl-BE" sz="2000" dirty="0"/>
              <a:t>data GIPOD volgens de OSLO modellen</a:t>
            </a:r>
          </a:p>
          <a:p>
            <a:pPr lvl="1"/>
            <a:r>
              <a:rPr lang="nl-BE" sz="2000" dirty="0"/>
              <a:t>technische architectuur</a:t>
            </a:r>
          </a:p>
          <a:p>
            <a:r>
              <a:rPr lang="nl-BE" dirty="0"/>
              <a:t>Vanaf september 2018</a:t>
            </a:r>
          </a:p>
          <a:p>
            <a:pPr lvl="1"/>
            <a:r>
              <a:rPr lang="nl-BE" sz="2000" dirty="0"/>
              <a:t>verfijning model voor GIPOD</a:t>
            </a:r>
          </a:p>
          <a:p>
            <a:pPr lvl="1"/>
            <a:r>
              <a:rPr lang="nl-BE" sz="2000" dirty="0"/>
              <a:t>opstart business, juridische en semantische werkgroepen voor de verfijning</a:t>
            </a:r>
          </a:p>
          <a:p>
            <a:pPr lvl="1"/>
            <a:r>
              <a:rPr lang="nl-BE" sz="2000" dirty="0"/>
              <a:t>analyse en ontwikkeling</a:t>
            </a:r>
          </a:p>
          <a:p>
            <a:pPr lvl="1"/>
            <a:r>
              <a:rPr lang="nl-BE" sz="2000" dirty="0"/>
              <a:t>technische werkgroep : eerste helft oktober</a:t>
            </a:r>
          </a:p>
          <a:p>
            <a:pPr lvl="1"/>
            <a:endParaRPr lang="nl-BE" b="1" dirty="0"/>
          </a:p>
          <a:p>
            <a:pPr marL="0" lvl="0" indent="0">
              <a:buNone/>
            </a:pPr>
            <a:endParaRPr lang="nl-NL" dirty="0"/>
          </a:p>
          <a:p>
            <a:pPr lvl="0"/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Tijdslijn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81283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Wegen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nl-BE" dirty="0"/>
              <a:t>Wat?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4420733" cy="4992328"/>
          </a:xfrm>
        </p:spPr>
        <p:txBody>
          <a:bodyPr>
            <a:normAutofit/>
          </a:bodyPr>
          <a:lstStyle/>
          <a:p>
            <a:pPr marL="0" lvl="0" indent="0">
              <a:spcBef>
                <a:spcPct val="20000"/>
              </a:spcBef>
              <a:buNone/>
              <a:defRPr/>
            </a:pPr>
            <a:endParaRPr lang="nl-BE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pPr marL="0" lvl="0" indent="0">
              <a:spcBef>
                <a:spcPct val="20000"/>
              </a:spcBef>
              <a:buNone/>
              <a:defRPr/>
            </a:pPr>
            <a:endParaRPr lang="nl-BE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pPr marL="0" lvl="0" indent="0">
              <a:spcBef>
                <a:spcPct val="20000"/>
              </a:spcBef>
              <a:buNone/>
              <a:defRPr/>
            </a:pPr>
            <a:r>
              <a:rPr lang="nl-BE" sz="280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Het</a:t>
            </a:r>
            <a:r>
              <a:rPr lang="nl-BE" sz="2800" b="1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Wegenregister </a:t>
            </a:r>
            <a:r>
              <a:rPr lang="nl-BE" sz="280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is een </a:t>
            </a:r>
            <a:r>
              <a:rPr lang="nl-BE" b="1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middenschalig</a:t>
            </a:r>
            <a:r>
              <a:rPr lang="nl-BE" b="1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referentiebestand </a:t>
            </a:r>
            <a:r>
              <a:rPr lang="nl-BE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voor de </a:t>
            </a:r>
            <a:r>
              <a:rPr lang="nl-BE" b="1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wegen </a:t>
            </a:r>
            <a:r>
              <a:rPr lang="nl-BE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 Vlaanderen.</a:t>
            </a:r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018B9-D933-4243-B591-75FCF884E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349478"/>
            <a:ext cx="4315314" cy="3540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18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nl-BE" dirty="0"/>
              <a:t>Wat?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9066969" cy="3073007"/>
          </a:xfrm>
        </p:spPr>
        <p:txBody>
          <a:bodyPr>
            <a:normAutofit fontScale="92500"/>
          </a:bodyPr>
          <a:lstStyle/>
          <a:p>
            <a:r>
              <a:rPr lang="nl-BE" dirty="0"/>
              <a:t>Eerste release 2014</a:t>
            </a:r>
          </a:p>
          <a:p>
            <a:r>
              <a:rPr lang="nl-BE" dirty="0"/>
              <a:t>Open data sinds juni 2016</a:t>
            </a:r>
          </a:p>
          <a:p>
            <a:r>
              <a:rPr lang="nl-BE" dirty="0"/>
              <a:t>Producten:</a:t>
            </a:r>
          </a:p>
          <a:p>
            <a:pPr lvl="1"/>
            <a:r>
              <a:rPr lang="nl-BE" dirty="0"/>
              <a:t>3-maandelijks wegenregister product beschikbaar via download</a:t>
            </a:r>
          </a:p>
          <a:p>
            <a:pPr lvl="1"/>
            <a:r>
              <a:rPr lang="nl-BE" dirty="0"/>
              <a:t>WMS: </a:t>
            </a:r>
            <a:r>
              <a:rPr lang="en-US" dirty="0">
                <a:hlinkClick r:id="rId2"/>
              </a:rPr>
              <a:t>https://geoservices.informatievlaanderen.be/raadpleegdiensten/Wegenregister/wms</a:t>
            </a:r>
            <a:endParaRPr lang="nl-BE" dirty="0"/>
          </a:p>
          <a:p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99467EF-AF08-4C70-8E9F-EEDAA9B1A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7" b="9163"/>
          <a:stretch/>
        </p:blipFill>
        <p:spPr>
          <a:xfrm>
            <a:off x="2181137" y="4222904"/>
            <a:ext cx="5721051" cy="26307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6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2F5BC2E-04C3-47DE-A400-1F81C14D3B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nl-BE" sz="2800" b="1" dirty="0"/>
              <a:t>efficiënter beheren</a:t>
            </a:r>
            <a:r>
              <a:rPr lang="nl-BE" sz="2800" dirty="0"/>
              <a:t> van weg- en </a:t>
            </a:r>
            <a:r>
              <a:rPr lang="nl-BE" sz="2800" dirty="0" err="1"/>
              <a:t>weggerelateerde</a:t>
            </a:r>
            <a:r>
              <a:rPr lang="nl-BE" sz="2800" dirty="0"/>
              <a:t> (</a:t>
            </a:r>
            <a:r>
              <a:rPr lang="nl-BE" sz="2800" dirty="0" err="1"/>
              <a:t>geo</a:t>
            </a:r>
            <a:r>
              <a:rPr lang="nl-BE" sz="2800" dirty="0"/>
              <a:t>)informatie</a:t>
            </a:r>
          </a:p>
          <a:p>
            <a:pPr lvl="0"/>
            <a:r>
              <a:rPr lang="nl-BE" dirty="0"/>
              <a:t>v</a:t>
            </a:r>
            <a:r>
              <a:rPr lang="nl-BE" sz="2800" dirty="0"/>
              <a:t>erhogen van de </a:t>
            </a:r>
            <a:r>
              <a:rPr lang="nl-BE" sz="2800" b="1" dirty="0"/>
              <a:t>uitwisselbaarheid</a:t>
            </a:r>
            <a:r>
              <a:rPr lang="nl-BE" sz="2800" dirty="0"/>
              <a:t> van weg-/</a:t>
            </a:r>
            <a:r>
              <a:rPr lang="nl-BE" sz="2800" dirty="0" err="1"/>
              <a:t>weggerelateerde</a:t>
            </a:r>
            <a:r>
              <a:rPr lang="nl-BE" sz="2800" dirty="0"/>
              <a:t> (</a:t>
            </a:r>
            <a:r>
              <a:rPr lang="nl-BE" sz="2800" dirty="0" err="1"/>
              <a:t>geo</a:t>
            </a:r>
            <a:r>
              <a:rPr lang="nl-BE" sz="2800" dirty="0"/>
              <a:t>)informatie</a:t>
            </a:r>
          </a:p>
          <a:p>
            <a:pPr lvl="0"/>
            <a:r>
              <a:rPr lang="nl-BE" dirty="0"/>
              <a:t>v</a:t>
            </a:r>
            <a:r>
              <a:rPr lang="nl-BE" sz="2800" dirty="0"/>
              <a:t>erhogen van de </a:t>
            </a:r>
            <a:r>
              <a:rPr lang="nl-BE" sz="2800" b="1" dirty="0"/>
              <a:t>samenhang</a:t>
            </a:r>
            <a:r>
              <a:rPr lang="nl-BE" sz="2800" dirty="0"/>
              <a:t> binnen het stelsel van authentieke geografische gegevensbronnen</a:t>
            </a:r>
          </a:p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0B2D1A4-D421-4196-BB81-889BA07D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</a:t>
            </a: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46C823B3-AFDB-4BEF-A96A-99F0500714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0216" y="4423872"/>
            <a:ext cx="3253382" cy="2396575"/>
          </a:xfrm>
          <a:prstGeom prst="rect">
            <a:avLst/>
          </a:prstGeom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F9824D2-3ACB-423C-A94C-03DEB94E2E72}"/>
              </a:ext>
            </a:extLst>
          </p:cNvPr>
          <p:cNvSpPr txBox="1"/>
          <p:nvPr/>
        </p:nvSpPr>
        <p:spPr>
          <a:xfrm rot="19474860">
            <a:off x="1678249" y="4684196"/>
            <a:ext cx="624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MOW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42586DE9-A91B-4CE1-990D-C47779193E2E}"/>
              </a:ext>
            </a:extLst>
          </p:cNvPr>
          <p:cNvSpPr txBox="1"/>
          <p:nvPr/>
        </p:nvSpPr>
        <p:spPr>
          <a:xfrm rot="2382448">
            <a:off x="1316081" y="5730071"/>
            <a:ext cx="1040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Gemeenten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274B8A07-3368-4BAC-B616-77C11B1EB409}"/>
              </a:ext>
            </a:extLst>
          </p:cNvPr>
          <p:cNvSpPr txBox="1"/>
          <p:nvPr/>
        </p:nvSpPr>
        <p:spPr>
          <a:xfrm rot="19449082">
            <a:off x="3079411" y="5637748"/>
            <a:ext cx="108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Provincies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EAB49CB4-E7A2-4574-8965-587F2ACAD838}"/>
              </a:ext>
            </a:extLst>
          </p:cNvPr>
          <p:cNvSpPr txBox="1"/>
          <p:nvPr/>
        </p:nvSpPr>
        <p:spPr>
          <a:xfrm rot="2010162">
            <a:off x="3063884" y="4736108"/>
            <a:ext cx="728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De Lijn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77D79F1E-C4B2-41C7-9DC5-A43B501C28CF}"/>
              </a:ext>
            </a:extLst>
          </p:cNvPr>
          <p:cNvSpPr txBox="1"/>
          <p:nvPr/>
        </p:nvSpPr>
        <p:spPr>
          <a:xfrm>
            <a:off x="2040376" y="5156816"/>
            <a:ext cx="1345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>
                <a:solidFill>
                  <a:schemeClr val="bg1"/>
                </a:solidFill>
              </a:rPr>
              <a:t>WEGENREGISTER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FF28578-AA3D-42CC-9952-48E660AC0EB5}"/>
              </a:ext>
            </a:extLst>
          </p:cNvPr>
          <p:cNvSpPr txBox="1"/>
          <p:nvPr/>
        </p:nvSpPr>
        <p:spPr>
          <a:xfrm>
            <a:off x="5679347" y="4756558"/>
            <a:ext cx="213919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Figuur Basisregister</a:t>
            </a: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E557FFF-3F08-4B8D-A232-05936CCA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68" y="4378217"/>
            <a:ext cx="4042829" cy="2504962"/>
          </a:xfrm>
          <a:prstGeom prst="rect">
            <a:avLst/>
          </a:prstGeom>
        </p:spPr>
      </p:pic>
      <p:sp>
        <p:nvSpPr>
          <p:cNvPr id="15" name="Ovaal 14">
            <a:extLst>
              <a:ext uri="{FF2B5EF4-FFF2-40B4-BE49-F238E27FC236}">
                <a16:creationId xmlns:a16="http://schemas.microsoft.com/office/drawing/2014/main" id="{E5A8F0CE-018C-4EB1-9A16-4FEC02CF99D7}"/>
              </a:ext>
            </a:extLst>
          </p:cNvPr>
          <p:cNvSpPr/>
          <p:nvPr/>
        </p:nvSpPr>
        <p:spPr>
          <a:xfrm>
            <a:off x="6946084" y="5345040"/>
            <a:ext cx="1140903" cy="7034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400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 l="49702" t="49694" r="12756"/>
          <a:stretch/>
        </p:blipFill>
        <p:spPr>
          <a:xfrm rot="798508">
            <a:off x="4598134" y="2532061"/>
            <a:ext cx="3521417" cy="2694038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476" name="Shape 476"/>
          <p:cNvPicPr preferRelativeResize="0"/>
          <p:nvPr/>
        </p:nvPicPr>
        <p:blipFill rotWithShape="1">
          <a:blip r:embed="rId4">
            <a:alphaModFix/>
          </a:blip>
          <a:srcRect t="54175"/>
          <a:stretch/>
        </p:blipFill>
        <p:spPr>
          <a:xfrm rot="3284585">
            <a:off x="7974832" y="2867599"/>
            <a:ext cx="736266" cy="32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 rotWithShape="1">
          <a:blip r:embed="rId4">
            <a:alphaModFix/>
          </a:blip>
          <a:srcRect b="50660"/>
          <a:stretch/>
        </p:blipFill>
        <p:spPr>
          <a:xfrm rot="2904028">
            <a:off x="4084707" y="4639186"/>
            <a:ext cx="736227" cy="35528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/>
          <p:nvPr/>
        </p:nvSpPr>
        <p:spPr>
          <a:xfrm>
            <a:off x="1793651" y="1966337"/>
            <a:ext cx="2691298" cy="3919936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7131" tIns="37131" rIns="37131" bIns="37131" anchor="ctr" anchorCtr="0">
            <a:noAutofit/>
          </a:bodyPr>
          <a:lstStyle/>
          <a:p>
            <a:endParaRPr sz="1463"/>
          </a:p>
        </p:txBody>
      </p:sp>
      <p:grpSp>
        <p:nvGrpSpPr>
          <p:cNvPr id="479" name="Shape 479"/>
          <p:cNvGrpSpPr/>
          <p:nvPr/>
        </p:nvGrpSpPr>
        <p:grpSpPr>
          <a:xfrm>
            <a:off x="1923387" y="2095759"/>
            <a:ext cx="2443570" cy="3672866"/>
            <a:chOff x="0" y="0"/>
            <a:chExt cx="3007471" cy="4520450"/>
          </a:xfrm>
        </p:grpSpPr>
        <p:sp>
          <p:nvSpPr>
            <p:cNvPr id="480" name="Shape 480"/>
            <p:cNvSpPr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4283" tIns="74283" rIns="74283" bIns="74283" anchor="ctr" anchorCtr="0">
              <a:noAutofit/>
            </a:bodyPr>
            <a:lstStyle/>
            <a:p>
              <a:endParaRPr sz="1462"/>
            </a:p>
          </p:txBody>
        </p:sp>
        <p:sp>
          <p:nvSpPr>
            <p:cNvPr id="481" name="Shape 481"/>
            <p:cNvSpPr txBox="1"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9327" tIns="69327" rIns="69327" bIns="6932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en-US" sz="975">
                  <a:solidFill>
                    <a:schemeClr val="dk1"/>
                  </a:solidFill>
                </a:rPr>
                <a:t>Impact op kwaliteit en efficiëntie dienstverlening</a:t>
              </a:r>
              <a:endParaRPr sz="975">
                <a:solidFill>
                  <a:schemeClr val="dk1"/>
                </a:solidFill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 rot="10800000">
              <a:off x="0" y="2913056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4283" tIns="74283" rIns="74283" bIns="74283" anchor="ctr" anchorCtr="0">
              <a:noAutofit/>
            </a:bodyPr>
            <a:lstStyle/>
            <a:p>
              <a:endParaRPr sz="1462"/>
            </a:p>
          </p:txBody>
        </p:sp>
        <p:sp>
          <p:nvSpPr>
            <p:cNvPr id="483" name="Shape 483"/>
            <p:cNvSpPr txBox="1"/>
            <p:nvPr/>
          </p:nvSpPr>
          <p:spPr>
            <a:xfrm>
              <a:off x="0" y="2913056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9327" tIns="69327" rIns="69327" bIns="6932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en-US" sz="975">
                  <a:solidFill>
                    <a:schemeClr val="dk1"/>
                  </a:solidFill>
                </a:rPr>
                <a:t>Meervoudige kosten om informatie te koppelen</a:t>
              </a:r>
              <a:endParaRPr sz="975">
                <a:solidFill>
                  <a:schemeClr val="dk1"/>
                </a:solidFill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 rot="10800000">
              <a:off x="0" y="1942758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4283" tIns="74283" rIns="74283" bIns="74283" anchor="ctr" anchorCtr="0">
              <a:noAutofit/>
            </a:bodyPr>
            <a:lstStyle/>
            <a:p>
              <a:endParaRPr sz="1462"/>
            </a:p>
          </p:txBody>
        </p:sp>
        <p:sp>
          <p:nvSpPr>
            <p:cNvPr id="485" name="Shape 485"/>
            <p:cNvSpPr txBox="1"/>
            <p:nvPr/>
          </p:nvSpPr>
          <p:spPr>
            <a:xfrm>
              <a:off x="0" y="1942758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9327" tIns="69327" rIns="69327" bIns="6932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en-US" sz="975">
                  <a:solidFill>
                    <a:schemeClr val="dk1"/>
                  </a:solidFill>
                </a:rPr>
                <a:t>Authentieke bronnen bestaan als silo’s</a:t>
              </a:r>
              <a:endParaRPr sz="975">
                <a:solidFill>
                  <a:schemeClr val="dk1"/>
                </a:solidFill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 rot="10800000">
              <a:off x="0" y="97246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4283" tIns="74283" rIns="74283" bIns="74283" anchor="ctr" anchorCtr="0">
              <a:noAutofit/>
            </a:bodyPr>
            <a:lstStyle/>
            <a:p>
              <a:endParaRPr sz="1462"/>
            </a:p>
          </p:txBody>
        </p:sp>
        <p:sp>
          <p:nvSpPr>
            <p:cNvPr id="487" name="Shape 487"/>
            <p:cNvSpPr txBox="1"/>
            <p:nvPr/>
          </p:nvSpPr>
          <p:spPr>
            <a:xfrm>
              <a:off x="0" y="97246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9327" tIns="69327" rIns="69327" bIns="6932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en-US" sz="975">
                  <a:solidFill>
                    <a:schemeClr val="dk1"/>
                  </a:solidFill>
                </a:rPr>
                <a:t>Informatie wordt gestructureerd/gemodelleerd vanuit 1 perspectief</a:t>
              </a:r>
              <a:endParaRPr sz="975">
                <a:solidFill>
                  <a:schemeClr val="dk1"/>
                </a:solidFill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 rot="10800000">
              <a:off x="0" y="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4283" tIns="74283" rIns="74283" bIns="74283" anchor="ctr" anchorCtr="0">
              <a:noAutofit/>
            </a:bodyPr>
            <a:lstStyle/>
            <a:p>
              <a:endParaRPr sz="1462"/>
            </a:p>
          </p:txBody>
        </p:sp>
        <p:sp>
          <p:nvSpPr>
            <p:cNvPr id="489" name="Shape 489"/>
            <p:cNvSpPr txBox="1"/>
            <p:nvPr/>
          </p:nvSpPr>
          <p:spPr>
            <a:xfrm>
              <a:off x="0" y="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9327" tIns="69327" rIns="69327" bIns="69327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en-US" sz="975">
                  <a:solidFill>
                    <a:schemeClr val="dk1"/>
                  </a:solidFill>
                </a:rPr>
                <a:t>Applicaties kijken naar de reële wereld vanuit verschillende perspectieven</a:t>
              </a:r>
              <a:endParaRPr sz="975">
                <a:solidFill>
                  <a:schemeClr val="dk1"/>
                </a:solidFill>
              </a:endParaRPr>
            </a:p>
          </p:txBody>
        </p:sp>
      </p:grpSp>
      <p:pic>
        <p:nvPicPr>
          <p:cNvPr id="490" name="Shape 490"/>
          <p:cNvPicPr preferRelativeResize="0"/>
          <p:nvPr/>
        </p:nvPicPr>
        <p:blipFill rotWithShape="1">
          <a:blip r:embed="rId4">
            <a:alphaModFix/>
          </a:blip>
          <a:srcRect t="54175"/>
          <a:stretch/>
        </p:blipFill>
        <p:spPr>
          <a:xfrm rot="1779615">
            <a:off x="1534618" y="5613317"/>
            <a:ext cx="736266" cy="329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 rotWithShape="1">
          <a:blip r:embed="rId4">
            <a:alphaModFix/>
          </a:blip>
          <a:srcRect b="50660"/>
          <a:stretch/>
        </p:blipFill>
        <p:spPr>
          <a:xfrm rot="1346519">
            <a:off x="4089599" y="1836977"/>
            <a:ext cx="736227" cy="355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Calibri"/>
                <a:ea typeface="Calibri"/>
                <a:cs typeface="Calibri"/>
                <a:sym typeface="Calibri"/>
              </a:rPr>
              <a:t>Wat is OSLO?</a:t>
            </a:r>
            <a:br>
              <a:rPr lang="nl-BE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nl-BE" sz="2275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Motivatie</a:t>
            </a:r>
            <a:endParaRPr lang="en-US" sz="2275" dirty="0"/>
          </a:p>
        </p:txBody>
      </p:sp>
    </p:spTree>
    <p:extLst>
      <p:ext uri="{BB962C8B-B14F-4D97-AF65-F5344CB8AC3E}">
        <p14:creationId xmlns:p14="http://schemas.microsoft.com/office/powerpoint/2010/main" val="4162655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035" y="114365"/>
            <a:ext cx="8543925" cy="984352"/>
          </a:xfrm>
        </p:spPr>
        <p:txBody>
          <a:bodyPr/>
          <a:lstStyle/>
          <a:p>
            <a:r>
              <a:rPr lang="nl-BE" dirty="0"/>
              <a:t>Het stelsel van Vlaamse Basisregisters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0325E-FEA2-4A74-9D96-BD2CD729319F}"/>
              </a:ext>
            </a:extLst>
          </p:cNvPr>
          <p:cNvSpPr/>
          <p:nvPr/>
        </p:nvSpPr>
        <p:spPr>
          <a:xfrm>
            <a:off x="3951889" y="1852584"/>
            <a:ext cx="743871" cy="27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ACF23E72-30ED-44EC-9290-4A652932094D}"/>
              </a:ext>
            </a:extLst>
          </p:cNvPr>
          <p:cNvSpPr/>
          <p:nvPr/>
        </p:nvSpPr>
        <p:spPr>
          <a:xfrm>
            <a:off x="4242713" y="1153385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Wegen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11C41F3A-9C05-43B6-B7B0-413F03B6CFDA}"/>
              </a:ext>
            </a:extLst>
          </p:cNvPr>
          <p:cNvSpPr/>
          <p:nvPr/>
        </p:nvSpPr>
        <p:spPr>
          <a:xfrm>
            <a:off x="7591363" y="2938864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GRB</a:t>
            </a:r>
            <a:endParaRPr lang="nl-BE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1B28BE20-4049-4A96-9BDF-AFE90AD0ED7C}"/>
              </a:ext>
            </a:extLst>
          </p:cNvPr>
          <p:cNvSpPr/>
          <p:nvPr/>
        </p:nvSpPr>
        <p:spPr>
          <a:xfrm>
            <a:off x="769919" y="2932968"/>
            <a:ext cx="1946787" cy="1069258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D279D979-231F-445C-891F-1A5E7A26C1FF}"/>
              </a:ext>
            </a:extLst>
          </p:cNvPr>
          <p:cNvSpPr/>
          <p:nvPr/>
        </p:nvSpPr>
        <p:spPr>
          <a:xfrm>
            <a:off x="4242714" y="293296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Adressen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6796D95-E81B-4A50-B5F1-20C589C3A6CB}"/>
              </a:ext>
            </a:extLst>
          </p:cNvPr>
          <p:cNvSpPr/>
          <p:nvPr/>
        </p:nvSpPr>
        <p:spPr>
          <a:xfrm rot="2082937">
            <a:off x="3613615" y="1578954"/>
            <a:ext cx="2102449" cy="2656728"/>
          </a:xfrm>
          <a:prstGeom prst="arc">
            <a:avLst>
              <a:gd name="adj1" fmla="val 17263463"/>
              <a:gd name="adj2" fmla="val 20570487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553F985A-0322-4F75-8135-E78E4E67828C}"/>
              </a:ext>
            </a:extLst>
          </p:cNvPr>
          <p:cNvSpPr/>
          <p:nvPr/>
        </p:nvSpPr>
        <p:spPr>
          <a:xfrm>
            <a:off x="7591363" y="4839614"/>
            <a:ext cx="1946787" cy="1069258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Percelen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1BC6FA31-843B-4C2D-B9C4-8DEFD076BE32}"/>
              </a:ext>
            </a:extLst>
          </p:cNvPr>
          <p:cNvSpPr/>
          <p:nvPr/>
        </p:nvSpPr>
        <p:spPr>
          <a:xfrm>
            <a:off x="769919" y="483371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Organisaties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C18CAC33-2857-463F-803F-C575ECB9221D}"/>
              </a:ext>
            </a:extLst>
          </p:cNvPr>
          <p:cNvSpPr/>
          <p:nvPr/>
        </p:nvSpPr>
        <p:spPr>
          <a:xfrm>
            <a:off x="4242714" y="483371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Gebouwen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Arc 15">
            <a:extLst>
              <a:ext uri="{FF2B5EF4-FFF2-40B4-BE49-F238E27FC236}">
                <a16:creationId xmlns:a16="http://schemas.microsoft.com/office/drawing/2014/main" id="{00F77A11-459D-4276-A457-0D1443CCA2C4}"/>
              </a:ext>
            </a:extLst>
          </p:cNvPr>
          <p:cNvSpPr/>
          <p:nvPr/>
        </p:nvSpPr>
        <p:spPr>
          <a:xfrm rot="19200043" flipV="1">
            <a:off x="-350410" y="3139463"/>
            <a:ext cx="2102449" cy="2378967"/>
          </a:xfrm>
          <a:prstGeom prst="arc">
            <a:avLst>
              <a:gd name="adj1" fmla="val 16726638"/>
              <a:gd name="adj2" fmla="val 21236800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A9747567-B9BB-48D7-A68C-2155A3B52A59}"/>
              </a:ext>
            </a:extLst>
          </p:cNvPr>
          <p:cNvCxnSpPr/>
          <p:nvPr/>
        </p:nvCxnSpPr>
        <p:spPr>
          <a:xfrm>
            <a:off x="2580968" y="3576484"/>
            <a:ext cx="5132438" cy="151171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Arc 15">
            <a:extLst>
              <a:ext uri="{FF2B5EF4-FFF2-40B4-BE49-F238E27FC236}">
                <a16:creationId xmlns:a16="http://schemas.microsoft.com/office/drawing/2014/main" id="{3E74414A-ABFC-404C-8645-651B055BE479}"/>
              </a:ext>
            </a:extLst>
          </p:cNvPr>
          <p:cNvSpPr/>
          <p:nvPr/>
        </p:nvSpPr>
        <p:spPr>
          <a:xfrm rot="20561395" flipH="1" flipV="1">
            <a:off x="2162413" y="3186096"/>
            <a:ext cx="8897930" cy="2823597"/>
          </a:xfrm>
          <a:prstGeom prst="arc">
            <a:avLst>
              <a:gd name="adj1" fmla="val 14330447"/>
              <a:gd name="adj2" fmla="val 82795"/>
            </a:avLst>
          </a:prstGeom>
          <a:ln w="28575">
            <a:solidFill>
              <a:schemeClr val="tx1"/>
            </a:solidFill>
            <a:miter lim="800000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ballon: rechthoek 3">
            <a:extLst>
              <a:ext uri="{FF2B5EF4-FFF2-40B4-BE49-F238E27FC236}">
                <a16:creationId xmlns:a16="http://schemas.microsoft.com/office/drawing/2014/main" id="{B50417AA-3D8D-4EE2-872D-6A33048E254E}"/>
              </a:ext>
            </a:extLst>
          </p:cNvPr>
          <p:cNvSpPr/>
          <p:nvPr/>
        </p:nvSpPr>
        <p:spPr>
          <a:xfrm>
            <a:off x="6230296" y="4332339"/>
            <a:ext cx="791514" cy="253205"/>
          </a:xfrm>
          <a:prstGeom prst="wedgeRectCallout">
            <a:avLst>
              <a:gd name="adj1" fmla="val -20833"/>
              <a:gd name="adj2" fmla="val 1061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Bezitten</a:t>
            </a:r>
          </a:p>
        </p:txBody>
      </p:sp>
      <p:sp>
        <p:nvSpPr>
          <p:cNvPr id="26" name="Arc 15">
            <a:extLst>
              <a:ext uri="{FF2B5EF4-FFF2-40B4-BE49-F238E27FC236}">
                <a16:creationId xmlns:a16="http://schemas.microsoft.com/office/drawing/2014/main" id="{346F53AD-5D01-4915-A9DC-CE80EA939CFD}"/>
              </a:ext>
            </a:extLst>
          </p:cNvPr>
          <p:cNvSpPr/>
          <p:nvPr/>
        </p:nvSpPr>
        <p:spPr>
          <a:xfrm rot="13896035" flipV="1">
            <a:off x="2269867" y="2809062"/>
            <a:ext cx="2102449" cy="2498275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Tekstballon: rechthoek 26">
            <a:extLst>
              <a:ext uri="{FF2B5EF4-FFF2-40B4-BE49-F238E27FC236}">
                <a16:creationId xmlns:a16="http://schemas.microsoft.com/office/drawing/2014/main" id="{D3C8A58F-C31D-47DD-8277-2486E6D016EF}"/>
              </a:ext>
            </a:extLst>
          </p:cNvPr>
          <p:cNvSpPr/>
          <p:nvPr/>
        </p:nvSpPr>
        <p:spPr>
          <a:xfrm>
            <a:off x="3410522" y="2501619"/>
            <a:ext cx="791514" cy="268208"/>
          </a:xfrm>
          <a:prstGeom prst="wedgeRectCallout">
            <a:avLst>
              <a:gd name="adj1" fmla="val -20833"/>
              <a:gd name="adj2" fmla="val 1061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Wonen op</a:t>
            </a:r>
          </a:p>
        </p:txBody>
      </p:sp>
      <p:sp>
        <p:nvSpPr>
          <p:cNvPr id="28" name="Tekstballon: rechthoek 27">
            <a:extLst>
              <a:ext uri="{FF2B5EF4-FFF2-40B4-BE49-F238E27FC236}">
                <a16:creationId xmlns:a16="http://schemas.microsoft.com/office/drawing/2014/main" id="{CF5EEF81-EEA7-4BB4-9681-10EC2D227D77}"/>
              </a:ext>
            </a:extLst>
          </p:cNvPr>
          <p:cNvSpPr/>
          <p:nvPr/>
        </p:nvSpPr>
        <p:spPr>
          <a:xfrm>
            <a:off x="6598207" y="6206212"/>
            <a:ext cx="791514" cy="253205"/>
          </a:xfrm>
          <a:prstGeom prst="wedgeRectCallout">
            <a:avLst>
              <a:gd name="adj1" fmla="val -32944"/>
              <a:gd name="adj2" fmla="val -1180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Bezitten</a:t>
            </a:r>
          </a:p>
        </p:txBody>
      </p:sp>
      <p:sp>
        <p:nvSpPr>
          <p:cNvPr id="29" name="Arc 15">
            <a:extLst>
              <a:ext uri="{FF2B5EF4-FFF2-40B4-BE49-F238E27FC236}">
                <a16:creationId xmlns:a16="http://schemas.microsoft.com/office/drawing/2014/main" id="{8F670BA3-3255-4E2A-971B-4DAFBA84B11C}"/>
              </a:ext>
            </a:extLst>
          </p:cNvPr>
          <p:cNvSpPr/>
          <p:nvPr/>
        </p:nvSpPr>
        <p:spPr>
          <a:xfrm rot="13896035" flipV="1">
            <a:off x="5667402" y="4955999"/>
            <a:ext cx="2102449" cy="2498275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Tekstballon: rechthoek 29">
            <a:extLst>
              <a:ext uri="{FF2B5EF4-FFF2-40B4-BE49-F238E27FC236}">
                <a16:creationId xmlns:a16="http://schemas.microsoft.com/office/drawing/2014/main" id="{E48C5D51-5849-4A15-A232-67E07F5726A0}"/>
              </a:ext>
            </a:extLst>
          </p:cNvPr>
          <p:cNvSpPr/>
          <p:nvPr/>
        </p:nvSpPr>
        <p:spPr>
          <a:xfrm>
            <a:off x="6409845" y="5371787"/>
            <a:ext cx="791514" cy="358956"/>
          </a:xfrm>
          <a:prstGeom prst="wedgeRectCallout">
            <a:avLst>
              <a:gd name="adj1" fmla="val -32944"/>
              <a:gd name="adj2" fmla="val -1180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31" name="Arc 15">
            <a:extLst>
              <a:ext uri="{FF2B5EF4-FFF2-40B4-BE49-F238E27FC236}">
                <a16:creationId xmlns:a16="http://schemas.microsoft.com/office/drawing/2014/main" id="{B012431B-2BEA-402A-A5DF-A7F6F4CB236A}"/>
              </a:ext>
            </a:extLst>
          </p:cNvPr>
          <p:cNvSpPr/>
          <p:nvPr/>
        </p:nvSpPr>
        <p:spPr>
          <a:xfrm rot="13896035" flipV="1">
            <a:off x="2269867" y="5163415"/>
            <a:ext cx="2102449" cy="2498275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Tekstballon: rechthoek 31">
            <a:extLst>
              <a:ext uri="{FF2B5EF4-FFF2-40B4-BE49-F238E27FC236}">
                <a16:creationId xmlns:a16="http://schemas.microsoft.com/office/drawing/2014/main" id="{BE8D04AC-8DED-4098-A0D8-D84EEA11EDB3}"/>
              </a:ext>
            </a:extLst>
          </p:cNvPr>
          <p:cNvSpPr/>
          <p:nvPr/>
        </p:nvSpPr>
        <p:spPr>
          <a:xfrm>
            <a:off x="2897515" y="5657933"/>
            <a:ext cx="791514" cy="358956"/>
          </a:xfrm>
          <a:prstGeom prst="wedgeRectCallout">
            <a:avLst>
              <a:gd name="adj1" fmla="val -32944"/>
              <a:gd name="adj2" fmla="val -1180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in</a:t>
            </a:r>
          </a:p>
        </p:txBody>
      </p:sp>
      <p:sp>
        <p:nvSpPr>
          <p:cNvPr id="33" name="Arc 15">
            <a:extLst>
              <a:ext uri="{FF2B5EF4-FFF2-40B4-BE49-F238E27FC236}">
                <a16:creationId xmlns:a16="http://schemas.microsoft.com/office/drawing/2014/main" id="{45315ECB-FACB-406D-9C36-C7B1A487657A}"/>
              </a:ext>
            </a:extLst>
          </p:cNvPr>
          <p:cNvSpPr/>
          <p:nvPr/>
        </p:nvSpPr>
        <p:spPr>
          <a:xfrm rot="18963086" flipH="1" flipV="1">
            <a:off x="1648880" y="3026202"/>
            <a:ext cx="3093132" cy="1867956"/>
          </a:xfrm>
          <a:prstGeom prst="arc">
            <a:avLst>
              <a:gd name="adj1" fmla="val 13024967"/>
              <a:gd name="adj2" fmla="val 2048807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Tekstballon: rechthoek 33">
            <a:extLst>
              <a:ext uri="{FF2B5EF4-FFF2-40B4-BE49-F238E27FC236}">
                <a16:creationId xmlns:a16="http://schemas.microsoft.com/office/drawing/2014/main" id="{D3093388-CEB6-48F3-A3B2-2FD2401D0E7B}"/>
              </a:ext>
            </a:extLst>
          </p:cNvPr>
          <p:cNvSpPr/>
          <p:nvPr/>
        </p:nvSpPr>
        <p:spPr>
          <a:xfrm>
            <a:off x="2785852" y="4450880"/>
            <a:ext cx="791514" cy="358956"/>
          </a:xfrm>
          <a:prstGeom prst="wedgeRectCallout">
            <a:avLst>
              <a:gd name="adj1" fmla="val 69538"/>
              <a:gd name="adj2" fmla="val 2779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35" name="Tekstballon: rechthoek 34">
            <a:extLst>
              <a:ext uri="{FF2B5EF4-FFF2-40B4-BE49-F238E27FC236}">
                <a16:creationId xmlns:a16="http://schemas.microsoft.com/office/drawing/2014/main" id="{C392A066-2363-43B2-920E-4E0B655BD45B}"/>
              </a:ext>
            </a:extLst>
          </p:cNvPr>
          <p:cNvSpPr/>
          <p:nvPr/>
        </p:nvSpPr>
        <p:spPr>
          <a:xfrm>
            <a:off x="1958452" y="4137808"/>
            <a:ext cx="791514" cy="358956"/>
          </a:xfrm>
          <a:prstGeom prst="wedgeRectCallout">
            <a:avLst>
              <a:gd name="adj1" fmla="val -68347"/>
              <a:gd name="adj2" fmla="val 3190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hebben functies bij</a:t>
            </a:r>
          </a:p>
        </p:txBody>
      </p:sp>
      <p:sp>
        <p:nvSpPr>
          <p:cNvPr id="36" name="Tekstballon: rechthoek 35">
            <a:extLst>
              <a:ext uri="{FF2B5EF4-FFF2-40B4-BE49-F238E27FC236}">
                <a16:creationId xmlns:a16="http://schemas.microsoft.com/office/drawing/2014/main" id="{3BEA1923-135D-44D2-A7DF-B90841A48F66}"/>
              </a:ext>
            </a:extLst>
          </p:cNvPr>
          <p:cNvSpPr/>
          <p:nvPr/>
        </p:nvSpPr>
        <p:spPr>
          <a:xfrm>
            <a:off x="4706320" y="2408209"/>
            <a:ext cx="791514" cy="358956"/>
          </a:xfrm>
          <a:prstGeom prst="wedgeRectCallout">
            <a:avLst>
              <a:gd name="adj1" fmla="val 83513"/>
              <a:gd name="adj2" fmla="val 503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langs</a:t>
            </a:r>
          </a:p>
        </p:txBody>
      </p:sp>
      <p:sp>
        <p:nvSpPr>
          <p:cNvPr id="37" name="Arc 15">
            <a:extLst>
              <a:ext uri="{FF2B5EF4-FFF2-40B4-BE49-F238E27FC236}">
                <a16:creationId xmlns:a16="http://schemas.microsoft.com/office/drawing/2014/main" id="{5F00248A-8D7A-4EA5-A7B3-B3E9BFEF3B1D}"/>
              </a:ext>
            </a:extLst>
          </p:cNvPr>
          <p:cNvSpPr/>
          <p:nvPr/>
        </p:nvSpPr>
        <p:spPr>
          <a:xfrm rot="7926580" flipV="1">
            <a:off x="8600157" y="3268923"/>
            <a:ext cx="1975555" cy="2194695"/>
          </a:xfrm>
          <a:prstGeom prst="arc">
            <a:avLst>
              <a:gd name="adj1" fmla="val 16726638"/>
              <a:gd name="adj2" fmla="val 21236800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Arc 15">
            <a:extLst>
              <a:ext uri="{FF2B5EF4-FFF2-40B4-BE49-F238E27FC236}">
                <a16:creationId xmlns:a16="http://schemas.microsoft.com/office/drawing/2014/main" id="{E7ACF3DD-CA5F-4E2C-B303-A8F2FE100A86}"/>
              </a:ext>
            </a:extLst>
          </p:cNvPr>
          <p:cNvSpPr/>
          <p:nvPr/>
        </p:nvSpPr>
        <p:spPr>
          <a:xfrm rot="10563741" flipV="1">
            <a:off x="5708121" y="3697212"/>
            <a:ext cx="4335131" cy="2194695"/>
          </a:xfrm>
          <a:prstGeom prst="arc">
            <a:avLst>
              <a:gd name="adj1" fmla="val 15434659"/>
              <a:gd name="adj2" fmla="val 29448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Tekstballon: rechthoek 38">
            <a:extLst>
              <a:ext uri="{FF2B5EF4-FFF2-40B4-BE49-F238E27FC236}">
                <a16:creationId xmlns:a16="http://schemas.microsoft.com/office/drawing/2014/main" id="{10ED3973-4437-4429-A8C6-2231ADBF79E4}"/>
              </a:ext>
            </a:extLst>
          </p:cNvPr>
          <p:cNvSpPr/>
          <p:nvPr/>
        </p:nvSpPr>
        <p:spPr>
          <a:xfrm>
            <a:off x="6464406" y="3094709"/>
            <a:ext cx="1059115" cy="384398"/>
          </a:xfrm>
          <a:prstGeom prst="wedgeRectCallout">
            <a:avLst>
              <a:gd name="adj1" fmla="val 34868"/>
              <a:gd name="adj2" fmla="val 11961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Worden voorgesteld op</a:t>
            </a:r>
          </a:p>
        </p:txBody>
      </p:sp>
      <p:sp>
        <p:nvSpPr>
          <p:cNvPr id="40" name="Tekstballon: rechthoek 39">
            <a:extLst>
              <a:ext uri="{FF2B5EF4-FFF2-40B4-BE49-F238E27FC236}">
                <a16:creationId xmlns:a16="http://schemas.microsoft.com/office/drawing/2014/main" id="{CBC04007-8660-4D19-871B-61DFE28D751D}"/>
              </a:ext>
            </a:extLst>
          </p:cNvPr>
          <p:cNvSpPr/>
          <p:nvPr/>
        </p:nvSpPr>
        <p:spPr>
          <a:xfrm>
            <a:off x="8792328" y="4147944"/>
            <a:ext cx="1059115" cy="384398"/>
          </a:xfrm>
          <a:prstGeom prst="wedgeRectCallout">
            <a:avLst>
              <a:gd name="adj1" fmla="val -70964"/>
              <a:gd name="adj2" fmla="val 102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Worden voorgesteld op</a:t>
            </a:r>
          </a:p>
        </p:txBody>
      </p:sp>
      <p:sp>
        <p:nvSpPr>
          <p:cNvPr id="41" name="Arc 15">
            <a:extLst>
              <a:ext uri="{FF2B5EF4-FFF2-40B4-BE49-F238E27FC236}">
                <a16:creationId xmlns:a16="http://schemas.microsoft.com/office/drawing/2014/main" id="{BCD9AF04-7ECF-4C7F-A0DD-46EB554341A7}"/>
              </a:ext>
            </a:extLst>
          </p:cNvPr>
          <p:cNvSpPr/>
          <p:nvPr/>
        </p:nvSpPr>
        <p:spPr>
          <a:xfrm rot="16200000" flipV="1">
            <a:off x="1380015" y="3324599"/>
            <a:ext cx="2494450" cy="3459249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5" name="Tekstballon: rechthoek 44">
            <a:extLst>
              <a:ext uri="{FF2B5EF4-FFF2-40B4-BE49-F238E27FC236}">
                <a16:creationId xmlns:a16="http://schemas.microsoft.com/office/drawing/2014/main" id="{151C12B4-A1AC-4FC7-93EC-9B3A7FEEB51A}"/>
              </a:ext>
            </a:extLst>
          </p:cNvPr>
          <p:cNvSpPr/>
          <p:nvPr/>
        </p:nvSpPr>
        <p:spPr>
          <a:xfrm>
            <a:off x="2778671" y="4108976"/>
            <a:ext cx="791514" cy="268208"/>
          </a:xfrm>
          <a:prstGeom prst="wedgeRectCallout">
            <a:avLst>
              <a:gd name="adj1" fmla="val 37861"/>
              <a:gd name="adj2" fmla="val -9452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Wonen in</a:t>
            </a:r>
          </a:p>
        </p:txBody>
      </p:sp>
      <p:sp>
        <p:nvSpPr>
          <p:cNvPr id="46" name="Arc 15">
            <a:extLst>
              <a:ext uri="{FF2B5EF4-FFF2-40B4-BE49-F238E27FC236}">
                <a16:creationId xmlns:a16="http://schemas.microsoft.com/office/drawing/2014/main" id="{DDCD9EAA-833B-4600-9129-673B87D5B528}"/>
              </a:ext>
            </a:extLst>
          </p:cNvPr>
          <p:cNvSpPr/>
          <p:nvPr/>
        </p:nvSpPr>
        <p:spPr>
          <a:xfrm rot="17247842" flipV="1">
            <a:off x="5189919" y="1064244"/>
            <a:ext cx="2349600" cy="3560980"/>
          </a:xfrm>
          <a:prstGeom prst="arc">
            <a:avLst>
              <a:gd name="adj1" fmla="val 16726638"/>
              <a:gd name="adj2" fmla="val 20952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Tekstballon: rechthoek 46">
            <a:extLst>
              <a:ext uri="{FF2B5EF4-FFF2-40B4-BE49-F238E27FC236}">
                <a16:creationId xmlns:a16="http://schemas.microsoft.com/office/drawing/2014/main" id="{9059AA15-C392-4DE8-BD08-094FC44B4606}"/>
              </a:ext>
            </a:extLst>
          </p:cNvPr>
          <p:cNvSpPr/>
          <p:nvPr/>
        </p:nvSpPr>
        <p:spPr>
          <a:xfrm>
            <a:off x="6305349" y="2211514"/>
            <a:ext cx="1059115" cy="384398"/>
          </a:xfrm>
          <a:prstGeom prst="wedgeRectCallout">
            <a:avLst>
              <a:gd name="adj1" fmla="val 41134"/>
              <a:gd name="adj2" fmla="val -1029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Worden voorgesteld op</a:t>
            </a:r>
          </a:p>
        </p:txBody>
      </p:sp>
      <p:sp>
        <p:nvSpPr>
          <p:cNvPr id="48" name="Arc 15">
            <a:extLst>
              <a:ext uri="{FF2B5EF4-FFF2-40B4-BE49-F238E27FC236}">
                <a16:creationId xmlns:a16="http://schemas.microsoft.com/office/drawing/2014/main" id="{24CD1825-B46F-400F-8BF1-032B6E0B897E}"/>
              </a:ext>
            </a:extLst>
          </p:cNvPr>
          <p:cNvSpPr/>
          <p:nvPr/>
        </p:nvSpPr>
        <p:spPr>
          <a:xfrm rot="2082937">
            <a:off x="2991961" y="3352432"/>
            <a:ext cx="2102449" cy="2656728"/>
          </a:xfrm>
          <a:prstGeom prst="arc">
            <a:avLst>
              <a:gd name="adj1" fmla="val 17263463"/>
              <a:gd name="adj2" fmla="val 20570487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Tekstballon: rechthoek 48">
            <a:extLst>
              <a:ext uri="{FF2B5EF4-FFF2-40B4-BE49-F238E27FC236}">
                <a16:creationId xmlns:a16="http://schemas.microsoft.com/office/drawing/2014/main" id="{37B9A8BF-C46B-49FB-B9E9-607254861324}"/>
              </a:ext>
            </a:extLst>
          </p:cNvPr>
          <p:cNvSpPr/>
          <p:nvPr/>
        </p:nvSpPr>
        <p:spPr>
          <a:xfrm>
            <a:off x="4293525" y="4344910"/>
            <a:ext cx="791514" cy="358956"/>
          </a:xfrm>
          <a:prstGeom prst="wedgeRectCallout">
            <a:avLst>
              <a:gd name="adj1" fmla="val 57426"/>
              <a:gd name="adj2" fmla="val 1546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50" name="Arc 15">
            <a:extLst>
              <a:ext uri="{FF2B5EF4-FFF2-40B4-BE49-F238E27FC236}">
                <a16:creationId xmlns:a16="http://schemas.microsoft.com/office/drawing/2014/main" id="{B6906551-A4FA-49BC-BA8B-3FF8F99392F2}"/>
              </a:ext>
            </a:extLst>
          </p:cNvPr>
          <p:cNvSpPr/>
          <p:nvPr/>
        </p:nvSpPr>
        <p:spPr>
          <a:xfrm rot="8705725" flipH="1" flipV="1">
            <a:off x="5060293" y="3543367"/>
            <a:ext cx="2682965" cy="3256891"/>
          </a:xfrm>
          <a:prstGeom prst="arc">
            <a:avLst>
              <a:gd name="adj1" fmla="val 17557574"/>
              <a:gd name="adj2" fmla="val 1589904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Tekstballon: rechthoek 50">
            <a:extLst>
              <a:ext uri="{FF2B5EF4-FFF2-40B4-BE49-F238E27FC236}">
                <a16:creationId xmlns:a16="http://schemas.microsoft.com/office/drawing/2014/main" id="{83A9089A-EA00-4998-A3C8-92D840CB1C5A}"/>
              </a:ext>
            </a:extLst>
          </p:cNvPr>
          <p:cNvSpPr/>
          <p:nvPr/>
        </p:nvSpPr>
        <p:spPr>
          <a:xfrm>
            <a:off x="7645240" y="4099985"/>
            <a:ext cx="791514" cy="358956"/>
          </a:xfrm>
          <a:prstGeom prst="wedgeRectCallout">
            <a:avLst>
              <a:gd name="adj1" fmla="val -70211"/>
              <a:gd name="adj2" fmla="val 236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43" name="Rechthoek: afgeronde hoeken 2">
            <a:extLst>
              <a:ext uri="{FF2B5EF4-FFF2-40B4-BE49-F238E27FC236}">
                <a16:creationId xmlns:a16="http://schemas.microsoft.com/office/drawing/2014/main" id="{8F22A129-D922-4987-97B4-90661C4B4B7C}"/>
              </a:ext>
            </a:extLst>
          </p:cNvPr>
          <p:cNvSpPr/>
          <p:nvPr/>
        </p:nvSpPr>
        <p:spPr>
          <a:xfrm>
            <a:off x="764922" y="118974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Dienst</a:t>
            </a:r>
            <a:b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verlening</a:t>
            </a:r>
            <a:endParaRPr lang="nl-BE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4" name="Arc 15">
            <a:extLst>
              <a:ext uri="{FF2B5EF4-FFF2-40B4-BE49-F238E27FC236}">
                <a16:creationId xmlns:a16="http://schemas.microsoft.com/office/drawing/2014/main" id="{C180F1B9-F426-4D2C-9ADE-38F95E1E9F9B}"/>
              </a:ext>
            </a:extLst>
          </p:cNvPr>
          <p:cNvSpPr/>
          <p:nvPr/>
        </p:nvSpPr>
        <p:spPr>
          <a:xfrm rot="8388266" flipV="1">
            <a:off x="201142" y="1743829"/>
            <a:ext cx="4195248" cy="2957529"/>
          </a:xfrm>
          <a:prstGeom prst="arc">
            <a:avLst>
              <a:gd name="adj1" fmla="val 16243607"/>
              <a:gd name="adj2" fmla="val 1193170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Tekstballon: rechthoek 26">
            <a:extLst>
              <a:ext uri="{FF2B5EF4-FFF2-40B4-BE49-F238E27FC236}">
                <a16:creationId xmlns:a16="http://schemas.microsoft.com/office/drawing/2014/main" id="{5311C47D-3D2F-44B9-9A45-EA75445361B8}"/>
              </a:ext>
            </a:extLst>
          </p:cNvPr>
          <p:cNvSpPr/>
          <p:nvPr/>
        </p:nvSpPr>
        <p:spPr>
          <a:xfrm>
            <a:off x="446066" y="2437605"/>
            <a:ext cx="791514" cy="268208"/>
          </a:xfrm>
          <a:prstGeom prst="wedgeRectCallout">
            <a:avLst>
              <a:gd name="adj1" fmla="val -20833"/>
              <a:gd name="adj2" fmla="val 1061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Leveren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451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7" grpId="0" animBg="1"/>
      <p:bldP spid="18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19" grpId="0" animBg="1"/>
      <p:bldP spid="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43" grpId="0" animBg="1"/>
      <p:bldP spid="44" grpId="0" animBg="1"/>
      <p:bldP spid="5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Basisregisters: concept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756138" y="924429"/>
          <a:ext cx="4972974" cy="5303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/>
          </p:nvPr>
        </p:nvGraphicFramePr>
        <p:xfrm>
          <a:off x="5751398" y="3549591"/>
          <a:ext cx="3608651" cy="2678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633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Mijlpalen</a:t>
            </a:r>
            <a:r>
              <a:rPr lang="en-US" dirty="0"/>
              <a:t> </a:t>
            </a:r>
            <a:r>
              <a:rPr lang="en-US" dirty="0" err="1"/>
              <a:t>Wegenregister</a:t>
            </a:r>
            <a:endParaRPr lang="nl-B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925141" y="1127875"/>
          <a:ext cx="8299822" cy="5534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925141" y="1016003"/>
            <a:ext cx="7990114" cy="53870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 typeface="+mj-lt"/>
              <a:buAutoNum type="arabicPeriod"/>
              <a:defRPr sz="1600" b="1" kern="1200">
                <a:solidFill>
                  <a:srgbClr val="0B4E5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4863" indent="-268288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spcBef>
                <a:spcPct val="20000"/>
              </a:spcBef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43025" indent="-268288" algn="l" defTabSz="914400" rtl="0" eaLnBrk="1" latinLnBrk="0" hangingPunct="1">
              <a:spcBef>
                <a:spcPct val="20000"/>
              </a:spcBef>
              <a:buSzPct val="90000"/>
              <a:buFont typeface="Wingdings" panose="05000000000000000000" pitchFamily="2" charset="2"/>
              <a:buChar char="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79600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−"/>
              <a:tabLst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nl-BE" b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F14FDF8F-076B-4C06-A701-603FB1A255DB}"/>
              </a:ext>
            </a:extLst>
          </p:cNvPr>
          <p:cNvSpPr/>
          <p:nvPr/>
        </p:nvSpPr>
        <p:spPr>
          <a:xfrm>
            <a:off x="1308893" y="5409226"/>
            <a:ext cx="223265" cy="2296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ACBB59-6ED1-41EE-9D2D-9FCE4635EE9D}"/>
              </a:ext>
            </a:extLst>
          </p:cNvPr>
          <p:cNvSpPr txBox="1"/>
          <p:nvPr/>
        </p:nvSpPr>
        <p:spPr>
          <a:xfrm>
            <a:off x="1532158" y="5357914"/>
            <a:ext cx="3118189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Gemeentelijke validatie</a:t>
            </a:r>
          </a:p>
          <a:p>
            <a:r>
              <a:rPr lang="nl-BE" dirty="0"/>
              <a:t>2015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FA2391F-D149-4609-AD94-9826DC2C5088}"/>
              </a:ext>
            </a:extLst>
          </p:cNvPr>
          <p:cNvSpPr txBox="1"/>
          <p:nvPr/>
        </p:nvSpPr>
        <p:spPr>
          <a:xfrm>
            <a:off x="2228455" y="4500767"/>
            <a:ext cx="2931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latin typeface="Arial" panose="020B0604020202020204" pitchFamily="34" charset="0"/>
                <a:cs typeface="Arial" panose="020B0604020202020204" pitchFamily="34" charset="0"/>
              </a:rPr>
              <a:t>Wegenregister conform standaard OSLO Wegen</a:t>
            </a:r>
          </a:p>
          <a:p>
            <a:r>
              <a:rPr lang="nl-BE" sz="1600" dirty="0">
                <a:latin typeface="Arial" panose="020B0604020202020204" pitchFamily="34" charset="0"/>
                <a:cs typeface="Arial" panose="020B0604020202020204" pitchFamily="34" charset="0"/>
              </a:rPr>
              <a:t>2017-2018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EB677DF-B827-4E4F-B007-6382FA05221E}"/>
              </a:ext>
            </a:extLst>
          </p:cNvPr>
          <p:cNvSpPr txBox="1"/>
          <p:nvPr/>
        </p:nvSpPr>
        <p:spPr>
          <a:xfrm>
            <a:off x="95265" y="1926183"/>
            <a:ext cx="3247289" cy="175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Ondertekening Samenwerkingsovereenkomst met Vlaams Huis voor Verkeersveiligheid en Agentschap Wegen en Verkeer</a:t>
            </a:r>
          </a:p>
          <a:p>
            <a:r>
              <a:rPr lang="nl-BE" dirty="0"/>
              <a:t>Augustus 2017</a:t>
            </a:r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ED4F439E-A6F3-4093-9F76-D59D48B87A7A}"/>
              </a:ext>
            </a:extLst>
          </p:cNvPr>
          <p:cNvSpPr/>
          <p:nvPr/>
        </p:nvSpPr>
        <p:spPr>
          <a:xfrm>
            <a:off x="2382789" y="4168775"/>
            <a:ext cx="331992" cy="3319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31DCBF15-D419-45BA-9A5C-EFA4E20C59B4}"/>
              </a:ext>
            </a:extLst>
          </p:cNvPr>
          <p:cNvSpPr txBox="1"/>
          <p:nvPr/>
        </p:nvSpPr>
        <p:spPr>
          <a:xfrm>
            <a:off x="3246010" y="3679740"/>
            <a:ext cx="3226019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Wegenregister in architectuur  Vlaamse Basisregisters</a:t>
            </a:r>
          </a:p>
          <a:p>
            <a:r>
              <a:rPr lang="nl-BE" dirty="0"/>
              <a:t>2017-2018</a:t>
            </a:r>
          </a:p>
        </p:txBody>
      </p:sp>
      <p:sp>
        <p:nvSpPr>
          <p:cNvPr id="31" name="Pijl: gekromd rechts 30">
            <a:extLst>
              <a:ext uri="{FF2B5EF4-FFF2-40B4-BE49-F238E27FC236}">
                <a16:creationId xmlns:a16="http://schemas.microsoft.com/office/drawing/2014/main" id="{BDA52704-A9D6-4FDA-8004-E991C544EC40}"/>
              </a:ext>
            </a:extLst>
          </p:cNvPr>
          <p:cNvSpPr/>
          <p:nvPr/>
        </p:nvSpPr>
        <p:spPr>
          <a:xfrm>
            <a:off x="897804" y="3593443"/>
            <a:ext cx="1036273" cy="1298602"/>
          </a:xfrm>
          <a:prstGeom prst="curved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1E8071F3-29A7-4FBF-8570-703CC4001749}"/>
              </a:ext>
            </a:extLst>
          </p:cNvPr>
          <p:cNvSpPr txBox="1"/>
          <p:nvPr/>
        </p:nvSpPr>
        <p:spPr>
          <a:xfrm>
            <a:off x="8022131" y="2112227"/>
            <a:ext cx="1590595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Decentrale </a:t>
            </a:r>
            <a:r>
              <a:rPr lang="nl-BE" b="1" dirty="0" err="1"/>
              <a:t>bijhouding</a:t>
            </a:r>
            <a:r>
              <a:rPr lang="nl-BE" b="1" dirty="0"/>
              <a:t> Wegenregister</a:t>
            </a:r>
          </a:p>
          <a:p>
            <a:r>
              <a:rPr lang="nl-BE" dirty="0"/>
              <a:t>2019-2020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813C4BE-3741-4862-B50E-17422FF308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39" y="5257718"/>
            <a:ext cx="1274861" cy="12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1289598-5647-45A6-85A2-79DB815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Traject OSLO Wegen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38F0A2BE-43E7-490F-94A5-B640FFB255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614" y="1695351"/>
          <a:ext cx="6848772" cy="45660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8102">
                  <a:extLst>
                    <a:ext uri="{9D8B030D-6E8A-4147-A177-3AD203B41FA5}">
                      <a16:colId xmlns:a16="http://schemas.microsoft.com/office/drawing/2014/main" val="2623688426"/>
                    </a:ext>
                  </a:extLst>
                </a:gridCol>
                <a:gridCol w="5400670">
                  <a:extLst>
                    <a:ext uri="{9D8B030D-6E8A-4147-A177-3AD203B41FA5}">
                      <a16:colId xmlns:a16="http://schemas.microsoft.com/office/drawing/2014/main" val="1043139523"/>
                    </a:ext>
                  </a:extLst>
                </a:gridCol>
              </a:tblGrid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DATUM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MIJLPAAL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308547685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26/09/2017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Werkgroep 1 - Intern Informatie Vlaanderen OLSO Wegenregister overleg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21100497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7/11/2017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Werkgroep 2 - Intern Informatie Vlaanderen OLSO Wegenregister overleg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61695354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21/11/2017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Werkgroep 3 - Intern Informatie Vlaanderen OLSO Wegenregister overleg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020777063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15/12/2017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Werkgroep 4 - Intern Informatie Vlaanderen OLSO Wegenregister overleg – validatie model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41726692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23/01/2018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Revisie OSLO-model door Bestuurscomité Wegenregister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1210537949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22/02/2018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Technische Werkgroep OSLO - 1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590079947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09/03/2018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Technische Werkgroep OSLO - 2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1783101746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30/03/2018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Goedkeuring OSLO-model voor wegen door Bestuurscomité Wegenregister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3279056106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>
                          <a:solidFill>
                            <a:sysClr val="windowText" lastClr="000000"/>
                          </a:solidFill>
                          <a:effectLst/>
                        </a:rPr>
                        <a:t>01/06/2018</a:t>
                      </a:r>
                      <a:endParaRPr lang="nl-BE" sz="1100" b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Publieke werkgroep sessie </a:t>
                      </a:r>
                      <a:endParaRPr lang="nl-BE" sz="1100" b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175615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>
                          <a:solidFill>
                            <a:sysClr val="windowText" lastClr="000000"/>
                          </a:solidFill>
                          <a:effectLst/>
                        </a:rPr>
                        <a:t>25/06/2018</a:t>
                      </a:r>
                      <a:endParaRPr lang="nl-BE" sz="1100" b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Webcast na publieke review</a:t>
                      </a:r>
                      <a:endParaRPr lang="nl-BE" sz="1100" b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3601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04/10/2018 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Validatie door de werkgroep </a:t>
                      </a: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  <a:sym typeface="Wingdings" panose="05000000000000000000" pitchFamily="2" charset="2"/>
                        </a:rPr>
                        <a:t> vocabularium OSLO Wegen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10234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27/11/2018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Validatie door het stuurorgaan </a:t>
                      </a: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  <a:sym typeface="Wingdings" panose="05000000000000000000" pitchFamily="2" charset="2"/>
                        </a:rPr>
                        <a:t> vocabularium OSLO Wegen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91492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711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9D82DDC-FB72-4047-BE1B-23633F9139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Vocabularium OSLO Wegen</a:t>
            </a:r>
            <a:br>
              <a:rPr lang="nl-BE" dirty="0"/>
            </a:br>
            <a:r>
              <a:rPr lang="nl-BE" sz="2000" dirty="0">
                <a:hlinkClick r:id="rId2"/>
              </a:rPr>
              <a:t>https://data.vlaanderen.be/ns/weg</a:t>
            </a:r>
            <a:r>
              <a:rPr lang="nl-BE" dirty="0"/>
              <a:t>	</a:t>
            </a:r>
          </a:p>
          <a:p>
            <a:pPr lvl="1"/>
            <a:r>
              <a:rPr lang="nl-BE" dirty="0"/>
              <a:t>Basis</a:t>
            </a:r>
          </a:p>
          <a:p>
            <a:pPr lvl="1"/>
            <a:r>
              <a:rPr lang="nl-BE" dirty="0"/>
              <a:t>Uitbreidingen (toekomst)</a:t>
            </a:r>
          </a:p>
          <a:p>
            <a:pPr lvl="2"/>
            <a:r>
              <a:rPr lang="nl-BE" dirty="0"/>
              <a:t>Routering</a:t>
            </a:r>
          </a:p>
          <a:p>
            <a:pPr lvl="2"/>
            <a:r>
              <a:rPr lang="nl-BE" dirty="0"/>
              <a:t>Fietsnetwerk</a:t>
            </a:r>
          </a:p>
          <a:p>
            <a:pPr lvl="2"/>
            <a:r>
              <a:rPr lang="nl-BE" dirty="0"/>
              <a:t>Trage wegen</a:t>
            </a:r>
          </a:p>
          <a:p>
            <a:pPr lvl="2"/>
            <a:r>
              <a:rPr lang="nl-BE" dirty="0"/>
              <a:t>Bruggen- en tunnels</a:t>
            </a:r>
          </a:p>
          <a:p>
            <a:pPr lvl="2"/>
            <a:r>
              <a:rPr lang="nl-BE" dirty="0"/>
              <a:t>…</a:t>
            </a:r>
          </a:p>
          <a:p>
            <a:r>
              <a:rPr lang="nl-BE" dirty="0"/>
              <a:t>Applicatieprofiel OSLO Wegenregister =&gt; Focus project WR</a:t>
            </a:r>
            <a:br>
              <a:rPr lang="nl-BE" dirty="0"/>
            </a:br>
            <a:r>
              <a:rPr lang="nl-BE" sz="2000" dirty="0">
                <a:hlinkClick r:id="rId3"/>
              </a:rPr>
              <a:t>https://data.vlaanderen.be/doc/applicatieprofiel/wegenregister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F601805-CC60-492E-B349-8C43E276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515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nl-BE" dirty="0"/>
              <a:t>Topologisch netwerk van wegsegmenten en wegknopen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55</a:t>
            </a:fld>
            <a:endParaRPr lang="nl-BE" dirty="0"/>
          </a:p>
        </p:txBody>
      </p:sp>
      <p:sp>
        <p:nvSpPr>
          <p:cNvPr id="10" name="TextBox 9"/>
          <p:cNvSpPr txBox="1"/>
          <p:nvPr/>
        </p:nvSpPr>
        <p:spPr>
          <a:xfrm>
            <a:off x="740588" y="1466576"/>
            <a:ext cx="8635642" cy="1323439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latin typeface="Arial" pitchFamily="34" charset="0"/>
                <a:cs typeface="Arial" pitchFamily="34" charset="0"/>
              </a:rPr>
              <a:t>In een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topologisch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wegen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netwerk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zijn de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relaties tussen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de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elementen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(wegknopen en wegsegmenten) expliciet opgenomen.</a:t>
            </a: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55" y="2353773"/>
            <a:ext cx="6128622" cy="352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</a:t>
            </a:r>
            <a:r>
              <a:rPr lang="nl-BE" dirty="0" err="1"/>
              <a:t>stories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372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289AC3F-33F0-4B7A-ACF6-1BAD3463D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543925" cy="4992328"/>
          </a:xfrm>
        </p:spPr>
        <p:txBody>
          <a:bodyPr/>
          <a:lstStyle/>
          <a:p>
            <a:r>
              <a:rPr lang="nl-BE" dirty="0"/>
              <a:t>Ik wil een stratenplan van mijn gemeente maken op basis van het wegenregister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EFF8D1-0607-43A4-A1FC-15C2F368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Stratenplan (1/2)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958B32B-ABCF-4295-93F0-D4E4EBEA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57</a:t>
            </a:fld>
            <a:endParaRPr lang="nl-BE" dirty="0"/>
          </a:p>
        </p:txBody>
      </p:sp>
      <p:pic>
        <p:nvPicPr>
          <p:cNvPr id="1026" name="Picture 2" descr="http://www.nevele.be/website/28521-www/version/default/part/ImageData/data/Stratenplan%20Nevele.jpg">
            <a:extLst>
              <a:ext uri="{FF2B5EF4-FFF2-40B4-BE49-F238E27FC236}">
                <a16:creationId xmlns:a16="http://schemas.microsoft.com/office/drawing/2014/main" id="{D8B079E4-0F3D-45B1-8B4E-7E60AF4CC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b="23409"/>
          <a:stretch/>
        </p:blipFill>
        <p:spPr bwMode="auto">
          <a:xfrm>
            <a:off x="2495550" y="2348917"/>
            <a:ext cx="4914900" cy="385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CBC49A-CC9F-4483-B930-4249EAA1A790}"/>
              </a:ext>
            </a:extLst>
          </p:cNvPr>
          <p:cNvSpPr txBox="1"/>
          <p:nvPr/>
        </p:nvSpPr>
        <p:spPr>
          <a:xfrm>
            <a:off x="5563415" y="6218087"/>
            <a:ext cx="2002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http://www.nevele.be/stratenplan</a:t>
            </a:r>
          </a:p>
        </p:txBody>
      </p:sp>
    </p:spTree>
    <p:extLst>
      <p:ext uri="{BB962C8B-B14F-4D97-AF65-F5344CB8AC3E}">
        <p14:creationId xmlns:p14="http://schemas.microsoft.com/office/powerpoint/2010/main" val="29635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4DBE793-2DE0-460F-9AEA-1787B30B3F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Ik wil de beheerder van een wegsegment kunnen afleiden om de beheerrechten voor de verkeersborden databank hierop te baseren.</a:t>
            </a:r>
          </a:p>
          <a:p>
            <a:pPr lvl="1"/>
            <a:r>
              <a:rPr lang="nl-BE" dirty="0"/>
              <a:t>Afhankelijk van de beheerder mogen verkeersborden toegevoegd, gewijzigd of verwijderd worden</a:t>
            </a:r>
          </a:p>
          <a:p>
            <a:pPr lvl="1"/>
            <a:r>
              <a:rPr lang="nl-BE" dirty="0"/>
              <a:t>Afhankelijk van de beheerder zijn bepaalde velden actief en verplicht in te vullen</a:t>
            </a:r>
          </a:p>
          <a:p>
            <a:pPr lvl="1"/>
            <a:r>
              <a:rPr lang="nl-BE" dirty="0"/>
              <a:t>…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76BF5B8-C77F-475C-BE73-92823D29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wegbeheerder afleiden (1/2)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E6373FA-9C8E-43F8-BD46-655DC50F9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5383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FA93FE7-C284-4F3C-AF88-DD7073AF48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Ik wil fiets- en wandelwegen raadplegen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FE367B5-5AFD-4AFC-9FE8-E9B7C5867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fiets- &amp; wandelwegen (1/2)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81A3D6-C263-4382-BF7E-BF3096AF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59</a:t>
            </a:fld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0223246-2760-44E2-B2F1-5647F0C72483}"/>
              </a:ext>
            </a:extLst>
          </p:cNvPr>
          <p:cNvSpPr txBox="1"/>
          <p:nvPr/>
        </p:nvSpPr>
        <p:spPr>
          <a:xfrm>
            <a:off x="6862288" y="6285423"/>
            <a:ext cx="26228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https://www.giswest.be/fietsroutenetwerk-bff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C115B4C-E7B4-4DDD-BEA7-07A044DF4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" t="9794" r="827" b="1535"/>
          <a:stretch/>
        </p:blipFill>
        <p:spPr>
          <a:xfrm>
            <a:off x="480651" y="1180339"/>
            <a:ext cx="9083543" cy="50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1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 rotWithShape="1">
          <a:blip r:embed="rId3">
            <a:alphaModFix/>
          </a:blip>
          <a:srcRect l="55245" t="26794" r="13775"/>
          <a:stretch/>
        </p:blipFill>
        <p:spPr>
          <a:xfrm>
            <a:off x="3171285" y="2401292"/>
            <a:ext cx="2545315" cy="3275263"/>
          </a:xfrm>
          <a:prstGeom prst="rect">
            <a:avLst/>
          </a:prstGeom>
          <a:solidFill>
            <a:srgbClr val="EEEEEE"/>
          </a:solidFill>
          <a:ln w="635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  <p:grpSp>
        <p:nvGrpSpPr>
          <p:cNvPr id="501" name="Shape 501"/>
          <p:cNvGrpSpPr/>
          <p:nvPr/>
        </p:nvGrpSpPr>
        <p:grpSpPr>
          <a:xfrm>
            <a:off x="560936" y="1670279"/>
            <a:ext cx="2780037" cy="4450084"/>
            <a:chOff x="0" y="31108"/>
            <a:chExt cx="2723689" cy="4359885"/>
          </a:xfrm>
        </p:grpSpPr>
        <p:sp>
          <p:nvSpPr>
            <p:cNvPr id="502" name="Shape 502"/>
            <p:cNvSpPr/>
            <p:nvPr/>
          </p:nvSpPr>
          <p:spPr>
            <a:xfrm>
              <a:off x="0" y="3602791"/>
              <a:ext cx="2723689" cy="788202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4283" tIns="74283" rIns="74283" bIns="74283" anchor="ctr" anchorCtr="0">
              <a:noAutofit/>
            </a:bodyPr>
            <a:lstStyle/>
            <a:p>
              <a:endParaRPr sz="1462"/>
            </a:p>
          </p:txBody>
        </p:sp>
        <p:sp>
          <p:nvSpPr>
            <p:cNvPr id="503" name="Shape 503"/>
            <p:cNvSpPr txBox="1"/>
            <p:nvPr/>
          </p:nvSpPr>
          <p:spPr>
            <a:xfrm>
              <a:off x="0" y="3602791"/>
              <a:ext cx="2723689" cy="788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42" tIns="92442" rIns="92442" bIns="924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en-US" sz="1300">
                  <a:solidFill>
                    <a:schemeClr val="dk1"/>
                  </a:solidFill>
                </a:rPr>
                <a:t>Ontwikkelen van OSLO² enabled informatieproducten</a:t>
              </a:r>
              <a:endParaRPr sz="1300">
                <a:solidFill>
                  <a:schemeClr val="dk1"/>
                </a:solidFill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 rot="10800000">
              <a:off x="0" y="2402359"/>
              <a:ext cx="2723689" cy="121225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4283" tIns="74283" rIns="74283" bIns="74283" anchor="ctr" anchorCtr="0">
              <a:noAutofit/>
            </a:bodyPr>
            <a:lstStyle/>
            <a:p>
              <a:endParaRPr sz="1462"/>
            </a:p>
          </p:txBody>
        </p:sp>
        <p:sp>
          <p:nvSpPr>
            <p:cNvPr id="505" name="Shape 505"/>
            <p:cNvSpPr txBox="1"/>
            <p:nvPr/>
          </p:nvSpPr>
          <p:spPr>
            <a:xfrm>
              <a:off x="0" y="2402359"/>
              <a:ext cx="2723689" cy="787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42" tIns="92442" rIns="92442" bIns="924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en-US" sz="1300">
                  <a:solidFill>
                    <a:schemeClr val="dk1"/>
                  </a:solidFill>
                </a:rPr>
                <a:t>Ondersteunen van stelselwerking over bestuursniveau’s heen</a:t>
              </a:r>
              <a:endParaRPr sz="1462"/>
            </a:p>
          </p:txBody>
        </p:sp>
        <p:sp>
          <p:nvSpPr>
            <p:cNvPr id="506" name="Shape 506"/>
            <p:cNvSpPr/>
            <p:nvPr/>
          </p:nvSpPr>
          <p:spPr>
            <a:xfrm rot="10800000">
              <a:off x="0" y="1201926"/>
              <a:ext cx="2723689" cy="121225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4283" tIns="74283" rIns="74283" bIns="74283" anchor="ctr" anchorCtr="0">
              <a:noAutofit/>
            </a:bodyPr>
            <a:lstStyle/>
            <a:p>
              <a:endParaRPr sz="1462"/>
            </a:p>
          </p:txBody>
        </p:sp>
        <p:sp>
          <p:nvSpPr>
            <p:cNvPr id="507" name="Shape 507"/>
            <p:cNvSpPr txBox="1"/>
            <p:nvPr/>
          </p:nvSpPr>
          <p:spPr>
            <a:xfrm>
              <a:off x="0" y="1201926"/>
              <a:ext cx="2723689" cy="787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42" tIns="92442" rIns="92442" bIns="924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en-US" sz="1300">
                  <a:solidFill>
                    <a:schemeClr val="dk1"/>
                  </a:solidFill>
                </a:rPr>
                <a:t>Ontwikkelen van context-neutrale informatiemodellen</a:t>
              </a:r>
              <a:endParaRPr sz="1300">
                <a:solidFill>
                  <a:schemeClr val="dk1"/>
                </a:solidFill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 rot="10800000">
              <a:off x="0" y="31108"/>
              <a:ext cx="2723689" cy="121225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4283" tIns="74283" rIns="74283" bIns="74283" anchor="ctr" anchorCtr="0">
              <a:noAutofit/>
            </a:bodyPr>
            <a:lstStyle/>
            <a:p>
              <a:endParaRPr sz="1462"/>
            </a:p>
          </p:txBody>
        </p:sp>
        <p:sp>
          <p:nvSpPr>
            <p:cNvPr id="509" name="Shape 509"/>
            <p:cNvSpPr txBox="1"/>
            <p:nvPr/>
          </p:nvSpPr>
          <p:spPr>
            <a:xfrm>
              <a:off x="0" y="31108"/>
              <a:ext cx="2723689" cy="787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2442" tIns="92442" rIns="92442" bIns="9244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</a:pPr>
              <a:r>
                <a:rPr lang="en-US" sz="1300" dirty="0" err="1">
                  <a:solidFill>
                    <a:schemeClr val="dk1"/>
                  </a:solidFill>
                </a:rPr>
                <a:t>Ontwikkelen</a:t>
              </a:r>
              <a:r>
                <a:rPr lang="en-US" sz="1300" dirty="0">
                  <a:solidFill>
                    <a:schemeClr val="dk1"/>
                  </a:solidFill>
                </a:rPr>
                <a:t> van </a:t>
              </a:r>
              <a:r>
                <a:rPr lang="en-US" sz="1300" dirty="0" err="1">
                  <a:solidFill>
                    <a:schemeClr val="dk1"/>
                  </a:solidFill>
                </a:rPr>
                <a:t>een</a:t>
              </a:r>
              <a:r>
                <a:rPr lang="en-US" sz="1300" dirty="0">
                  <a:solidFill>
                    <a:schemeClr val="dk1"/>
                  </a:solidFill>
                </a:rPr>
                <a:t> </a:t>
              </a:r>
              <a:r>
                <a:rPr lang="en-US" sz="1300" dirty="0" err="1">
                  <a:solidFill>
                    <a:schemeClr val="dk1"/>
                  </a:solidFill>
                </a:rPr>
                <a:t>proces</a:t>
              </a:r>
              <a:r>
                <a:rPr lang="en-US" sz="1300" dirty="0">
                  <a:solidFill>
                    <a:schemeClr val="dk1"/>
                  </a:solidFill>
                </a:rPr>
                <a:t> </a:t>
              </a:r>
              <a:r>
                <a:rPr lang="en-US" sz="1300" dirty="0" err="1">
                  <a:solidFill>
                    <a:schemeClr val="dk1"/>
                  </a:solidFill>
                </a:rPr>
                <a:t>en</a:t>
              </a:r>
              <a:r>
                <a:rPr lang="en-US" sz="1300" dirty="0">
                  <a:solidFill>
                    <a:schemeClr val="dk1"/>
                  </a:solidFill>
                </a:rPr>
                <a:t> </a:t>
              </a:r>
              <a:r>
                <a:rPr lang="en-US" sz="1300" dirty="0" err="1">
                  <a:solidFill>
                    <a:schemeClr val="dk1"/>
                  </a:solidFill>
                </a:rPr>
                <a:t>methodologie</a:t>
              </a:r>
              <a:r>
                <a:rPr lang="en-US" sz="1300" dirty="0">
                  <a:solidFill>
                    <a:schemeClr val="dk1"/>
                  </a:solidFill>
                </a:rPr>
                <a:t> </a:t>
              </a:r>
              <a:r>
                <a:rPr lang="en-US" sz="1300" dirty="0" err="1">
                  <a:solidFill>
                    <a:schemeClr val="dk1"/>
                  </a:solidFill>
                </a:rPr>
                <a:t>voor</a:t>
              </a:r>
              <a:r>
                <a:rPr lang="en-US" sz="1300" dirty="0">
                  <a:solidFill>
                    <a:schemeClr val="dk1"/>
                  </a:solidFill>
                </a:rPr>
                <a:t> </a:t>
              </a:r>
              <a:r>
                <a:rPr lang="en-US" sz="1300" dirty="0" err="1">
                  <a:solidFill>
                    <a:schemeClr val="dk1"/>
                  </a:solidFill>
                </a:rPr>
                <a:t>standaardisatie</a:t>
              </a:r>
              <a:endParaRPr sz="1300" dirty="0">
                <a:solidFill>
                  <a:schemeClr val="dk1"/>
                </a:solidFill>
              </a:endParaRPr>
            </a:p>
          </p:txBody>
        </p:sp>
      </p:grpSp>
      <p:sp>
        <p:nvSpPr>
          <p:cNvPr id="2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latin typeface="Calibri"/>
                <a:ea typeface="Calibri"/>
                <a:cs typeface="Calibri"/>
                <a:sym typeface="Calibri"/>
              </a:rPr>
              <a:t>Wat is OSLO?</a:t>
            </a:r>
            <a:br>
              <a:rPr lang="nl-BE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nl-BE" sz="2275" b="1" dirty="0">
                <a:solidFill>
                  <a:schemeClr val="tx2"/>
                </a:solidFill>
                <a:latin typeface="Calibri"/>
                <a:ea typeface="Calibri"/>
                <a:cs typeface="Calibri"/>
                <a:sym typeface="Calibri"/>
              </a:rPr>
              <a:t>Doelstelling</a:t>
            </a:r>
            <a:endParaRPr lang="en-US" sz="2275" dirty="0"/>
          </a:p>
        </p:txBody>
      </p:sp>
      <p:grpSp>
        <p:nvGrpSpPr>
          <p:cNvPr id="8" name="Group 7"/>
          <p:cNvGrpSpPr/>
          <p:nvPr/>
        </p:nvGrpSpPr>
        <p:grpSpPr>
          <a:xfrm>
            <a:off x="5212081" y="1986742"/>
            <a:ext cx="4402117" cy="3960621"/>
            <a:chOff x="7001486" y="1155767"/>
            <a:chExt cx="4684009" cy="4214242"/>
          </a:xfrm>
        </p:grpSpPr>
        <p:sp>
          <p:nvSpPr>
            <p:cNvPr id="6" name="Rectangle 5"/>
            <p:cNvSpPr/>
            <p:nvPr/>
          </p:nvSpPr>
          <p:spPr>
            <a:xfrm>
              <a:off x="8919882" y="3356327"/>
              <a:ext cx="2326342" cy="934203"/>
            </a:xfrm>
            <a:prstGeom prst="rect">
              <a:avLst/>
            </a:prstGeom>
            <a:solidFill>
              <a:srgbClr val="FFF275"/>
            </a:solidFill>
            <a:ln>
              <a:solidFill>
                <a:srgbClr val="FFF2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25" dirty="0" err="1">
                  <a:solidFill>
                    <a:schemeClr val="accent4"/>
                  </a:solidFill>
                </a:rPr>
                <a:t>Semantische</a:t>
              </a:r>
              <a:r>
                <a:rPr lang="en-GB" sz="1625" dirty="0">
                  <a:solidFill>
                    <a:schemeClr val="accent4"/>
                  </a:solidFill>
                </a:rPr>
                <a:t> </a:t>
              </a:r>
              <a:r>
                <a:rPr lang="en-GB" sz="1625" dirty="0" err="1">
                  <a:solidFill>
                    <a:schemeClr val="accent4"/>
                  </a:solidFill>
                </a:rPr>
                <a:t>Interoperabiliteit</a:t>
              </a:r>
              <a:endParaRPr lang="en-US" sz="1625" dirty="0">
                <a:solidFill>
                  <a:schemeClr val="accent4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919882" y="4435805"/>
              <a:ext cx="2326342" cy="934203"/>
            </a:xfrm>
            <a:prstGeom prst="rect">
              <a:avLst/>
            </a:prstGeom>
            <a:solidFill>
              <a:srgbClr val="FFF275"/>
            </a:solidFill>
            <a:ln>
              <a:solidFill>
                <a:srgbClr val="FFF2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25" dirty="0" err="1">
                  <a:solidFill>
                    <a:schemeClr val="accent4"/>
                  </a:solidFill>
                </a:rPr>
                <a:t>Technische</a:t>
              </a:r>
              <a:r>
                <a:rPr lang="en-GB" sz="1625" dirty="0">
                  <a:solidFill>
                    <a:schemeClr val="accent4"/>
                  </a:solidFill>
                </a:rPr>
                <a:t> </a:t>
              </a:r>
              <a:r>
                <a:rPr lang="en-GB" sz="1625" dirty="0" err="1">
                  <a:solidFill>
                    <a:schemeClr val="accent4"/>
                  </a:solidFill>
                </a:rPr>
                <a:t>Interoperabiliteit</a:t>
              </a:r>
              <a:endParaRPr lang="en-US" sz="1625" dirty="0">
                <a:solidFill>
                  <a:schemeClr val="accent4"/>
                </a:solidFill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7001486" y="2819135"/>
              <a:ext cx="1837190" cy="887506"/>
            </a:xfrm>
            <a:prstGeom prst="rightArrow">
              <a:avLst/>
            </a:prstGeom>
            <a:solidFill>
              <a:srgbClr val="FFF275"/>
            </a:solidFill>
            <a:ln>
              <a:solidFill>
                <a:srgbClr val="FFF2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25" b="1" dirty="0">
                  <a:solidFill>
                    <a:schemeClr val="tx2"/>
                  </a:solidFill>
                </a:rPr>
                <a:t>We </a:t>
              </a:r>
              <a:r>
                <a:rPr lang="en-GB" sz="1625" b="1" dirty="0" err="1">
                  <a:solidFill>
                    <a:schemeClr val="tx2"/>
                  </a:solidFill>
                </a:rPr>
                <a:t>zetten</a:t>
              </a:r>
              <a:r>
                <a:rPr lang="en-GB" sz="1625" b="1" dirty="0">
                  <a:solidFill>
                    <a:schemeClr val="tx2"/>
                  </a:solidFill>
                </a:rPr>
                <a:t> in op</a:t>
              </a:r>
              <a:endParaRPr lang="en-US" sz="1625" b="1" dirty="0">
                <a:solidFill>
                  <a:schemeClr val="tx2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919882" y="2276849"/>
              <a:ext cx="2326342" cy="9342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25" dirty="0" err="1">
                  <a:solidFill>
                    <a:schemeClr val="accent4"/>
                  </a:solidFill>
                </a:rPr>
                <a:t>Organisatorisch</a:t>
              </a:r>
              <a:r>
                <a:rPr lang="en-GB" sz="1625" dirty="0">
                  <a:solidFill>
                    <a:schemeClr val="accent4"/>
                  </a:solidFill>
                </a:rPr>
                <a:t> </a:t>
              </a:r>
              <a:r>
                <a:rPr lang="en-GB" sz="1625" dirty="0" err="1">
                  <a:solidFill>
                    <a:schemeClr val="accent4"/>
                  </a:solidFill>
                </a:rPr>
                <a:t>Interoperabiliteit</a:t>
              </a:r>
              <a:endParaRPr lang="en-US" sz="1625" dirty="0">
                <a:solidFill>
                  <a:schemeClr val="accent4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919882" y="1197371"/>
              <a:ext cx="2326342" cy="9342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25" dirty="0" err="1">
                  <a:solidFill>
                    <a:schemeClr val="accent4"/>
                  </a:solidFill>
                </a:rPr>
                <a:t>Legale</a:t>
              </a:r>
              <a:r>
                <a:rPr lang="en-GB" sz="1625" dirty="0">
                  <a:solidFill>
                    <a:schemeClr val="accent4"/>
                  </a:solidFill>
                </a:rPr>
                <a:t> </a:t>
              </a:r>
              <a:r>
                <a:rPr lang="en-GB" sz="1625" dirty="0" err="1">
                  <a:solidFill>
                    <a:schemeClr val="accent4"/>
                  </a:solidFill>
                </a:rPr>
                <a:t>Interoperabiliteit</a:t>
              </a:r>
              <a:endParaRPr lang="en-US" sz="1625" dirty="0">
                <a:solidFill>
                  <a:schemeClr val="accent4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1353801" y="1155767"/>
              <a:ext cx="331694" cy="421424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1625" dirty="0" err="1">
                  <a:solidFill>
                    <a:schemeClr val="accent4"/>
                  </a:solidFill>
                </a:rPr>
                <a:t>Politieke</a:t>
              </a:r>
              <a:r>
                <a:rPr lang="en-GB" sz="1625" dirty="0">
                  <a:solidFill>
                    <a:schemeClr val="accent4"/>
                  </a:solidFill>
                </a:rPr>
                <a:t> Context</a:t>
              </a:r>
              <a:endParaRPr lang="en-US" sz="1625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82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880A1F9-3323-48E4-A13B-E3FFBADC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" y="2021934"/>
            <a:ext cx="9906000" cy="3633415"/>
          </a:xfrm>
          <a:prstGeom prst="rect">
            <a:avLst/>
          </a:prstGeom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2DF13C9-F337-47AB-A230-0425F415E3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543925" cy="4992328"/>
          </a:xfrm>
        </p:spPr>
        <p:txBody>
          <a:bodyPr/>
          <a:lstStyle/>
          <a:p>
            <a:r>
              <a:rPr lang="nl-BE" dirty="0"/>
              <a:t>Ik wil een dienstkaart van Vlaanderen kunnen maken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5D66866-F2BB-4E83-9863-8BC69962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dienstkaart (1/2)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C0D3AD-41A8-45CF-98D2-D40F86D98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60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23BDFD-F0AD-4254-9DF2-ACCD6590B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5"/>
          <a:stretch/>
        </p:blipFill>
        <p:spPr>
          <a:xfrm>
            <a:off x="0" y="5125672"/>
            <a:ext cx="4983061" cy="135286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C761A9B-A2C9-4EA0-94CE-1D5C2171B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73" r="5035" b="9734"/>
          <a:stretch/>
        </p:blipFill>
        <p:spPr>
          <a:xfrm>
            <a:off x="4952275" y="5926620"/>
            <a:ext cx="1300293" cy="536895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121FAE0D-AA66-44CC-9844-C1F8060D9286}"/>
              </a:ext>
            </a:extLst>
          </p:cNvPr>
          <p:cNvSpPr/>
          <p:nvPr/>
        </p:nvSpPr>
        <p:spPr>
          <a:xfrm>
            <a:off x="0" y="5125673"/>
            <a:ext cx="6330801" cy="143316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6666397-1DE1-40D6-8EEF-6BC5362BD9AD}"/>
              </a:ext>
            </a:extLst>
          </p:cNvPr>
          <p:cNvSpPr/>
          <p:nvPr/>
        </p:nvSpPr>
        <p:spPr>
          <a:xfrm>
            <a:off x="6330801" y="5655349"/>
            <a:ext cx="4953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sz="1000" dirty="0"/>
              <a:t>https://docs.wegenenverkeer.be/Kaarten/Dienstkaart%202017.pdf</a:t>
            </a:r>
          </a:p>
        </p:txBody>
      </p:sp>
    </p:spTree>
    <p:extLst>
      <p:ext uri="{BB962C8B-B14F-4D97-AF65-F5344CB8AC3E}">
        <p14:creationId xmlns:p14="http://schemas.microsoft.com/office/powerpoint/2010/main" val="294271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9CA09-72D7-43A0-8F50-767A0C04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OSLO Wegen: Applicatieprofiel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47F4BF-5BE7-4D06-82BE-63BCE6EDD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646"/>
            <a:ext cx="9906000" cy="52292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652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972D885E-2945-493E-A468-CAD05F5D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56" y="0"/>
            <a:ext cx="6643688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278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Het </a:t>
            </a:r>
            <a:r>
              <a:rPr lang="en-US" dirty="0" err="1"/>
              <a:t>S</a:t>
            </a:r>
            <a:r>
              <a:rPr lang="en-US" dirty="0" err="1" smtClean="0"/>
              <a:t>emantisch</a:t>
            </a:r>
            <a:r>
              <a:rPr lang="en-US" dirty="0" smtClean="0"/>
              <a:t> Web </a:t>
            </a:r>
            <a:r>
              <a:rPr lang="en-US" dirty="0" err="1" smtClean="0"/>
              <a:t>en</a:t>
            </a:r>
            <a:r>
              <a:rPr lang="en-US" dirty="0" smtClean="0"/>
              <a:t> Linked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OSLO </a:t>
            </a:r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Principes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err="1" smtClean="0"/>
              <a:t>Semantiek</a:t>
            </a:r>
            <a:r>
              <a:rPr lang="en-US" dirty="0" smtClean="0"/>
              <a:t> </a:t>
            </a:r>
            <a:r>
              <a:rPr lang="en-US" dirty="0" err="1" smtClean="0"/>
              <a:t>inbedden</a:t>
            </a:r>
            <a:r>
              <a:rPr lang="en-US" dirty="0" smtClean="0"/>
              <a:t> in data </a:t>
            </a:r>
            <a:r>
              <a:rPr lang="en-US" dirty="0" err="1" smtClean="0"/>
              <a:t>formaten</a:t>
            </a:r>
            <a:endParaRPr lang="en-US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Data </a:t>
            </a:r>
            <a:r>
              <a:rPr lang="en-US" dirty="0" err="1" smtClean="0"/>
              <a:t>validatie</a:t>
            </a:r>
            <a:r>
              <a:rPr lang="en-US" dirty="0" smtClean="0"/>
              <a:t> op basis van </a:t>
            </a:r>
            <a:r>
              <a:rPr lang="en-US" dirty="0" err="1" smtClean="0"/>
              <a:t>semantische</a:t>
            </a:r>
            <a:r>
              <a:rPr lang="en-US" dirty="0" smtClean="0"/>
              <a:t> </a:t>
            </a:r>
            <a:r>
              <a:rPr lang="en-US" dirty="0" err="1" smtClean="0"/>
              <a:t>modellen</a:t>
            </a:r>
            <a:endParaRPr lang="en-US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Hypermedia controls in web services om API’s </a:t>
            </a:r>
            <a:r>
              <a:rPr lang="en-US" dirty="0" err="1" smtClean="0"/>
              <a:t>zelfbeschrijvend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kunnen</a:t>
            </a:r>
            <a:r>
              <a:rPr lang="en-US" dirty="0"/>
              <a:t> we data </a:t>
            </a:r>
            <a:r>
              <a:rPr lang="en-US" dirty="0" err="1"/>
              <a:t>en</a:t>
            </a:r>
            <a:r>
              <a:rPr lang="en-US" dirty="0"/>
              <a:t> service </a:t>
            </a:r>
            <a:r>
              <a:rPr lang="en-US" dirty="0" err="1"/>
              <a:t>integratie</a:t>
            </a:r>
            <a:r>
              <a:rPr lang="en-US" dirty="0"/>
              <a:t> </a:t>
            </a:r>
            <a:r>
              <a:rPr lang="en-US" dirty="0" err="1"/>
              <a:t>kosten</a:t>
            </a:r>
            <a:r>
              <a:rPr lang="en-US" dirty="0"/>
              <a:t> </a:t>
            </a:r>
            <a:r>
              <a:rPr lang="en-US" dirty="0" err="1"/>
              <a:t>verlagen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90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PIM </a:t>
            </a:r>
            <a:r>
              <a:rPr lang="en-US" dirty="0" smtClean="0">
                <a:sym typeface="Wingdings" panose="05000000000000000000" pitchFamily="2" charset="2"/>
              </a:rPr>
              <a:t> PSM 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65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4831813" y="3244398"/>
            <a:ext cx="242374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2EF0C-6C09-4029-8E43-D5FE2B581A92}"/>
              </a:ext>
            </a:extLst>
          </p:cNvPr>
          <p:cNvSpPr/>
          <p:nvPr/>
        </p:nvSpPr>
        <p:spPr>
          <a:xfrm>
            <a:off x="4043123" y="1819073"/>
            <a:ext cx="698642" cy="444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OO</a:t>
            </a:r>
          </a:p>
          <a:p>
            <a:pPr algn="ctr"/>
            <a:r>
              <a:rPr lang="nl-BE" sz="1200" dirty="0">
                <a:solidFill>
                  <a:schemeClr val="tx1"/>
                </a:solidFill>
              </a:rPr>
              <a:t>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503AE-5C27-4958-A9D3-2311F75E4330}"/>
              </a:ext>
            </a:extLst>
          </p:cNvPr>
          <p:cNvSpPr/>
          <p:nvPr/>
        </p:nvSpPr>
        <p:spPr>
          <a:xfrm>
            <a:off x="4043123" y="3317085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DDL</a:t>
            </a:r>
          </a:p>
          <a:p>
            <a:pPr algn="ctr"/>
            <a:r>
              <a:rPr lang="nl-BE" sz="1200" dirty="0">
                <a:solidFill>
                  <a:schemeClr val="tx1"/>
                </a:solidFill>
              </a:rPr>
              <a:t>diagram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E7C21F-36BB-4098-BAE6-4DE98BE0B191}"/>
              </a:ext>
            </a:extLst>
          </p:cNvPr>
          <p:cNvSpPr/>
          <p:nvPr/>
        </p:nvSpPr>
        <p:spPr>
          <a:xfrm>
            <a:off x="4043123" y="4588289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XSD</a:t>
            </a:r>
          </a:p>
          <a:p>
            <a:pPr algn="ctr"/>
            <a:r>
              <a:rPr lang="nl-BE" sz="1200" dirty="0">
                <a:solidFill>
                  <a:schemeClr val="tx1"/>
                </a:solidFill>
              </a:rPr>
              <a:t>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93C77-3CE2-41DF-B58D-1DEE3B093035}"/>
              </a:ext>
            </a:extLst>
          </p:cNvPr>
          <p:cNvSpPr/>
          <p:nvPr/>
        </p:nvSpPr>
        <p:spPr>
          <a:xfrm>
            <a:off x="6059721" y="5348838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>
                <a:solidFill>
                  <a:schemeClr val="tx1"/>
                </a:solidFill>
              </a:rPr>
              <a:t>RDF</a:t>
            </a:r>
          </a:p>
          <a:p>
            <a:pPr algn="ctr"/>
            <a:r>
              <a:rPr lang="nl-BE" sz="1100" dirty="0">
                <a:solidFill>
                  <a:schemeClr val="tx1"/>
                </a:solidFill>
              </a:rPr>
              <a:t>SHACL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7EE749-277A-46C3-B3BC-60B4E19E2DE0}"/>
              </a:ext>
            </a:extLst>
          </p:cNvPr>
          <p:cNvSpPr/>
          <p:nvPr/>
        </p:nvSpPr>
        <p:spPr>
          <a:xfrm>
            <a:off x="6059721" y="3067198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SQL Server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089E-A08E-420E-9AD4-69BE28B39F48}"/>
              </a:ext>
            </a:extLst>
          </p:cNvPr>
          <p:cNvSpPr/>
          <p:nvPr/>
        </p:nvSpPr>
        <p:spPr>
          <a:xfrm>
            <a:off x="6059721" y="3827744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00" dirty="0">
                <a:solidFill>
                  <a:schemeClr val="tx1"/>
                </a:solidFill>
              </a:rPr>
              <a:t>Oracle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61A31-09BE-4095-A663-B017BAC9A47B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4741765" y="3300917"/>
            <a:ext cx="1317956" cy="2498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BDE03B-CF7C-4DA0-8BB1-BE5B6D0BAFF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741765" y="3550804"/>
            <a:ext cx="1317956" cy="5106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3EFE3C-B866-49E5-9B6E-A2C6EF9CA2A8}"/>
              </a:ext>
            </a:extLst>
          </p:cNvPr>
          <p:cNvSpPr/>
          <p:nvPr/>
        </p:nvSpPr>
        <p:spPr>
          <a:xfrm>
            <a:off x="6059721" y="1546106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CB8B9D-BD1A-442D-93E9-5CE2A91B324D}"/>
              </a:ext>
            </a:extLst>
          </p:cNvPr>
          <p:cNvSpPr/>
          <p:nvPr/>
        </p:nvSpPr>
        <p:spPr>
          <a:xfrm>
            <a:off x="6059721" y="2306652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JAVA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5F5765-42C9-4F6D-A4F8-95F342BE1D05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4741765" y="2041525"/>
            <a:ext cx="1317956" cy="498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11F0B-C5C2-496D-AA26-8C2899CFAEDC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4741765" y="1779825"/>
            <a:ext cx="1317956" cy="261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1353C7A-41FA-4F95-AC87-69BDD593FD1A}"/>
              </a:ext>
            </a:extLst>
          </p:cNvPr>
          <p:cNvSpPr/>
          <p:nvPr/>
        </p:nvSpPr>
        <p:spPr>
          <a:xfrm>
            <a:off x="6059721" y="4588290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00" dirty="0">
                <a:solidFill>
                  <a:schemeClr val="tx1"/>
                </a:solidFill>
              </a:rPr>
              <a:t>XSD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89F5DE-25D6-42BF-B0E8-73611B1E5B5D}"/>
              </a:ext>
            </a:extLst>
          </p:cNvPr>
          <p:cNvSpPr/>
          <p:nvPr/>
        </p:nvSpPr>
        <p:spPr>
          <a:xfrm>
            <a:off x="2083800" y="3384151"/>
            <a:ext cx="836068" cy="55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>
                <a:solidFill>
                  <a:schemeClr val="tx1"/>
                </a:solidFill>
              </a:rPr>
              <a:t>UML</a:t>
            </a:r>
          </a:p>
          <a:p>
            <a:pPr algn="ctr"/>
            <a:r>
              <a:rPr lang="nl-BE" sz="1100" dirty="0">
                <a:solidFill>
                  <a:schemeClr val="tx1"/>
                </a:solidFill>
              </a:rPr>
              <a:t>class diagram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CDD9EA-9539-4F04-9C34-B8B5843BBAB4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 flipV="1">
            <a:off x="2919868" y="2041525"/>
            <a:ext cx="1123255" cy="16223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E7D66D-2AEC-4021-8339-3360ECFB022B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 flipV="1">
            <a:off x="2919868" y="3550804"/>
            <a:ext cx="1123255" cy="1130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380D85-2A87-4715-9F38-0FCE0C1BEB13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>
            <a:off x="2919868" y="3663843"/>
            <a:ext cx="1123255" cy="11581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01990D-5203-44EC-8E3C-607A60D79B64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4741765" y="4822008"/>
            <a:ext cx="131795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8BF206B-CD46-483E-BE68-FF5BCCD2F7BF}"/>
              </a:ext>
            </a:extLst>
          </p:cNvPr>
          <p:cNvSpPr/>
          <p:nvPr/>
        </p:nvSpPr>
        <p:spPr>
          <a:xfrm>
            <a:off x="4043123" y="5348838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RDF</a:t>
            </a:r>
          </a:p>
          <a:p>
            <a:pPr algn="ctr"/>
            <a:r>
              <a:rPr lang="nl-BE" sz="1200" dirty="0">
                <a:solidFill>
                  <a:schemeClr val="tx1"/>
                </a:solidFill>
              </a:rPr>
              <a:t>diagram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48497E-85F8-4BBC-9E06-F7A646BB3F4F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>
            <a:off x="2919868" y="3663843"/>
            <a:ext cx="1123255" cy="1918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7C45-AC2F-48B5-938B-50A5DC40AF89}"/>
              </a:ext>
            </a:extLst>
          </p:cNvPr>
          <p:cNvCxnSpPr>
            <a:cxnSpLocks/>
            <a:stCxn id="26" idx="3"/>
            <a:endCxn id="11" idx="1"/>
          </p:cNvCxnSpPr>
          <p:nvPr/>
        </p:nvCxnSpPr>
        <p:spPr>
          <a:xfrm>
            <a:off x="4741765" y="5582557"/>
            <a:ext cx="13179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25CC051-78BC-404A-A6BF-4A1FB44A4116}"/>
              </a:ext>
            </a:extLst>
          </p:cNvPr>
          <p:cNvSpPr/>
          <p:nvPr/>
        </p:nvSpPr>
        <p:spPr>
          <a:xfrm flipV="1">
            <a:off x="5292712" y="5240678"/>
            <a:ext cx="2232660" cy="6837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697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 Web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blauwdruk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66</a:t>
            </a:fld>
            <a:endParaRPr lang="nl-BE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1038" y="1425080"/>
            <a:ext cx="4211115" cy="4232198"/>
            <a:chOff x="522164" y="1974369"/>
            <a:chExt cx="4676775" cy="3406883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22164" y="2199902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47564" y="1982308"/>
              <a:ext cx="2089150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Persistente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identificat-oren</a:t>
              </a:r>
              <a:r>
                <a:rPr lang="en-GB" sz="2000" dirty="0" smtClean="0">
                  <a:latin typeface="FlandersArtSans-Regular" panose="020B0604020202020204" charset="0"/>
                </a:rPr>
                <a:t>: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95488" y="1974369"/>
              <a:ext cx="2203451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smtClean="0">
                  <a:latin typeface="FlandersArtSans-Regular" panose="020B0604020202020204" charset="0"/>
                </a:rPr>
                <a:t>Links </a:t>
              </a:r>
              <a:r>
                <a:rPr lang="en-GB" sz="2000" dirty="0" err="1" smtClean="0">
                  <a:latin typeface="FlandersArtSans-Regular" panose="020B0604020202020204" charset="0"/>
                </a:rPr>
                <a:t>naar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andere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informatie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47564" y="3536416"/>
              <a:ext cx="2163763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Dereferenceable</a:t>
              </a:r>
              <a:r>
                <a:rPr lang="en-GB" sz="2000" dirty="0" smtClean="0">
                  <a:latin typeface="FlandersArtSans-Regular" panose="020B0604020202020204" charset="0"/>
                </a:rPr>
                <a:t> HTTP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995488" y="3908052"/>
              <a:ext cx="2003425" cy="32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942404" y="3529292"/>
            <a:ext cx="1948320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6038" rIns="90488" bIns="4603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885825">
              <a:defRPr/>
            </a:pPr>
            <a:endParaRPr lang="en-GB" sz="2000" dirty="0" smtClean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endParaRPr lang="en-GB" sz="2000" dirty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r>
              <a:rPr lang="en-GB" sz="2000" dirty="0" smtClean="0">
                <a:latin typeface="FlandersArtSans-Regular" panose="020B0604020202020204" charset="0"/>
              </a:rPr>
              <a:t>Standardised information (RDF)</a:t>
            </a:r>
            <a:endParaRPr lang="en-GB" sz="2000" dirty="0">
              <a:latin typeface="FlandersArtSans-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9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 Web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blauwdruk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67</a:t>
            </a:fld>
            <a:endParaRPr lang="nl-BE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1038" y="1425080"/>
            <a:ext cx="4211115" cy="4232198"/>
            <a:chOff x="522164" y="1974369"/>
            <a:chExt cx="4676775" cy="3406883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22164" y="2199902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47564" y="1982308"/>
              <a:ext cx="2089150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Persistente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identificat-oren</a:t>
              </a:r>
              <a:r>
                <a:rPr lang="en-GB" sz="2000" dirty="0" smtClean="0">
                  <a:latin typeface="FlandersArtSans-Regular" panose="020B0604020202020204" charset="0"/>
                </a:rPr>
                <a:t>: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95488" y="1974369"/>
              <a:ext cx="2203451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smtClean="0">
                  <a:latin typeface="FlandersArtSans-Regular" panose="020B0604020202020204" charset="0"/>
                </a:rPr>
                <a:t>Links </a:t>
              </a:r>
              <a:r>
                <a:rPr lang="en-GB" sz="2000" dirty="0" err="1" smtClean="0">
                  <a:latin typeface="FlandersArtSans-Regular" panose="020B0604020202020204" charset="0"/>
                </a:rPr>
                <a:t>naar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andere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informatie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47564" y="3536416"/>
              <a:ext cx="2163763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Dereferenceable</a:t>
              </a:r>
              <a:r>
                <a:rPr lang="en-GB" sz="2000" dirty="0" smtClean="0">
                  <a:latin typeface="FlandersArtSans-Regular" panose="020B0604020202020204" charset="0"/>
                </a:rPr>
                <a:t> HTTP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995488" y="3908052"/>
              <a:ext cx="2003425" cy="32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942404" y="3529292"/>
            <a:ext cx="1948320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6038" rIns="90488" bIns="4603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885825">
              <a:defRPr/>
            </a:pPr>
            <a:endParaRPr lang="en-GB" sz="2000" dirty="0" smtClean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endParaRPr lang="en-GB" sz="2000" dirty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r>
              <a:rPr lang="en-GB" sz="2000" dirty="0" smtClean="0">
                <a:latin typeface="FlandersArtSans-Regular" panose="020B0604020202020204" charset="0"/>
              </a:rPr>
              <a:t>Standardised information (RDF)</a:t>
            </a:r>
            <a:endParaRPr lang="en-GB" sz="2000" dirty="0">
              <a:latin typeface="FlandersArtSans-Regular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721" y="765539"/>
            <a:ext cx="2889112" cy="4087631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A2635F-54BF-4D12-9E72-86DA3EAD5589}"/>
              </a:ext>
            </a:extLst>
          </p:cNvPr>
          <p:cNvSpPr txBox="1"/>
          <p:nvPr/>
        </p:nvSpPr>
        <p:spPr>
          <a:xfrm>
            <a:off x="5735784" y="5160116"/>
            <a:ext cx="3826714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100" b="0" kern="0" dirty="0" smtClean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https://data.vlaanderen.be/id/adres/3706808 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00687C-8E28-42D4-BCB4-E9A3A8AC1051}"/>
              </a:ext>
            </a:extLst>
          </p:cNvPr>
          <p:cNvSpPr txBox="1"/>
          <p:nvPr/>
        </p:nvSpPr>
        <p:spPr>
          <a:xfrm>
            <a:off x="6169744" y="5657278"/>
            <a:ext cx="2959066" cy="4333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8" b="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Koningin Maria Hendrikaplein 70,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8" b="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9000 Gent</a:t>
            </a:r>
          </a:p>
        </p:txBody>
      </p:sp>
      <p:cxnSp>
        <p:nvCxnSpPr>
          <p:cNvPr id="26" name="Straight Arrow Connector 25"/>
          <p:cNvCxnSpPr>
            <a:stCxn id="24" idx="2"/>
            <a:endCxn id="25" idx="0"/>
          </p:cNvCxnSpPr>
          <p:nvPr/>
        </p:nvCxnSpPr>
        <p:spPr bwMode="auto">
          <a:xfrm>
            <a:off x="7649141" y="5421726"/>
            <a:ext cx="136" cy="235552"/>
          </a:xfrm>
          <a:prstGeom prst="straightConnector1">
            <a:avLst/>
          </a:prstGeom>
          <a:ln w="38100">
            <a:solidFill>
              <a:srgbClr val="2561B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51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 Web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blauwdruk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68</a:t>
            </a:fld>
            <a:endParaRPr lang="nl-BE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1038" y="1425080"/>
            <a:ext cx="4211115" cy="4232198"/>
            <a:chOff x="522164" y="1974369"/>
            <a:chExt cx="4676775" cy="3406883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22164" y="2199902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47564" y="1982308"/>
              <a:ext cx="2089150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Persistente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identificat-oren</a:t>
              </a:r>
              <a:r>
                <a:rPr lang="en-GB" sz="2000" dirty="0" smtClean="0">
                  <a:latin typeface="FlandersArtSans-Regular" panose="020B0604020202020204" charset="0"/>
                </a:rPr>
                <a:t>: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95488" y="1974369"/>
              <a:ext cx="2203451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smtClean="0">
                  <a:latin typeface="FlandersArtSans-Regular" panose="020B0604020202020204" charset="0"/>
                </a:rPr>
                <a:t>Links </a:t>
              </a:r>
              <a:r>
                <a:rPr lang="en-GB" sz="2000" dirty="0" err="1" smtClean="0">
                  <a:latin typeface="FlandersArtSans-Regular" panose="020B0604020202020204" charset="0"/>
                </a:rPr>
                <a:t>naar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andere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informatie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47564" y="3536416"/>
              <a:ext cx="2163763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Dereferenceable</a:t>
              </a:r>
              <a:r>
                <a:rPr lang="en-GB" sz="2000" dirty="0" smtClean="0">
                  <a:latin typeface="FlandersArtSans-Regular" panose="020B0604020202020204" charset="0"/>
                </a:rPr>
                <a:t> HTTP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995488" y="3908052"/>
              <a:ext cx="2003425" cy="32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942404" y="3529292"/>
            <a:ext cx="1948320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6038" rIns="90488" bIns="4603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885825">
              <a:defRPr/>
            </a:pPr>
            <a:endParaRPr lang="en-GB" sz="2000" dirty="0" smtClean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endParaRPr lang="en-GB" sz="2000" dirty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r>
              <a:rPr lang="en-GB" sz="2000" dirty="0" smtClean="0">
                <a:latin typeface="FlandersArtSans-Regular" panose="020B0604020202020204" charset="0"/>
              </a:rPr>
              <a:t>Standardised information (RDF)</a:t>
            </a:r>
            <a:endParaRPr lang="en-GB" sz="2000" dirty="0">
              <a:latin typeface="FlandersArtSans-Regula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458298" y="2107661"/>
            <a:ext cx="3912022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b="0" kern="0" dirty="0" smtClean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https://data.vlaanderen.be/id/adres/3706808 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pic>
        <p:nvPicPr>
          <p:cNvPr id="25" name="Picture 24" descr="HttpRequester">
            <a:extLst>
              <a:ext uri="{FF2B5EF4-FFF2-40B4-BE49-F238E27FC236}">
                <a16:creationId xmlns:a16="http://schemas.microsoft.com/office/drawing/2014/main" id="{A3DFD348-E9C7-4D5B-B18C-69EA8DC1C8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8851" y="2878082"/>
            <a:ext cx="2298560" cy="1544041"/>
          </a:xfrm>
          <a:prstGeom prst="rect">
            <a:avLst/>
          </a:prstGeom>
          <a:solidFill>
            <a:srgbClr val="FFFFFF"/>
          </a:solidFill>
          <a:ln w="381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24FB1F-FAEF-48E8-9686-06BCBE283E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720" y="3026651"/>
            <a:ext cx="2063201" cy="1692667"/>
          </a:xfrm>
          <a:prstGeom prst="rect">
            <a:avLst/>
          </a:prstGeom>
          <a:solidFill>
            <a:srgbClr val="FFFFFF"/>
          </a:solidFill>
          <a:ln w="381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3F7F2B-B07B-49E9-BC4B-58B88D2C11DF}"/>
              </a:ext>
            </a:extLst>
          </p:cNvPr>
          <p:cNvSpPr txBox="1"/>
          <p:nvPr/>
        </p:nvSpPr>
        <p:spPr>
          <a:xfrm>
            <a:off x="7837341" y="4562462"/>
            <a:ext cx="106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400" b="0" kern="0" dirty="0" smtClean="0">
                <a:latin typeface="FlandersArtSans-Regular"/>
                <a:sym typeface="FlandersArtSans-Regular"/>
              </a:rPr>
              <a:t>Machine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400" kern="0" dirty="0" smtClean="0">
                <a:latin typeface="FlandersArtSans-Regular"/>
                <a:sym typeface="FlandersArtSans-Regular"/>
              </a:rPr>
              <a:t>vriendelijk</a:t>
            </a:r>
            <a:endParaRPr lang="nl-BE" sz="1400" b="0" kern="0" dirty="0">
              <a:latin typeface="FlandersArtSans-Regular"/>
              <a:sym typeface="FlandersArtSans-Regula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A1D48-EC42-4670-A568-9B949D3FDA8F}"/>
              </a:ext>
            </a:extLst>
          </p:cNvPr>
          <p:cNvSpPr txBox="1"/>
          <p:nvPr/>
        </p:nvSpPr>
        <p:spPr>
          <a:xfrm>
            <a:off x="5818879" y="4884971"/>
            <a:ext cx="1086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600" b="0" kern="0" dirty="0" smtClean="0">
                <a:latin typeface="FlandersArtSans-Regular"/>
                <a:sym typeface="FlandersArtSans-Regular"/>
              </a:rPr>
              <a:t>Mens leesbaar</a:t>
            </a:r>
            <a:endParaRPr lang="nl-BE" sz="1600" b="0" kern="0" dirty="0">
              <a:latin typeface="FlandersArtSans-Regular"/>
              <a:sym typeface="FlandersArtSans-Regular"/>
            </a:endParaRPr>
          </a:p>
        </p:txBody>
      </p:sp>
      <p:cxnSp>
        <p:nvCxnSpPr>
          <p:cNvPr id="29" name="Straight Arrow Connector 28"/>
          <p:cNvCxnSpPr>
            <a:endCxn id="26" idx="0"/>
          </p:cNvCxnSpPr>
          <p:nvPr/>
        </p:nvCxnSpPr>
        <p:spPr bwMode="auto">
          <a:xfrm flipH="1">
            <a:off x="6362321" y="2405899"/>
            <a:ext cx="1031600" cy="620752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5" idx="0"/>
          </p:cNvCxnSpPr>
          <p:nvPr/>
        </p:nvCxnSpPr>
        <p:spPr bwMode="auto">
          <a:xfrm>
            <a:off x="7393921" y="2405899"/>
            <a:ext cx="974210" cy="472183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 Web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blauwdruk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69</a:t>
            </a:fld>
            <a:endParaRPr lang="nl-BE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1038" y="1425080"/>
            <a:ext cx="4211115" cy="4232198"/>
            <a:chOff x="522164" y="1974369"/>
            <a:chExt cx="4676775" cy="3406883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22164" y="2199902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47564" y="1982308"/>
              <a:ext cx="2089150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Persistente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identificat-oren</a:t>
              </a:r>
              <a:r>
                <a:rPr lang="en-GB" sz="2000" dirty="0" smtClean="0">
                  <a:latin typeface="FlandersArtSans-Regular" panose="020B0604020202020204" charset="0"/>
                </a:rPr>
                <a:t>: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95488" y="1974369"/>
              <a:ext cx="2203451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smtClean="0">
                  <a:latin typeface="FlandersArtSans-Regular" panose="020B0604020202020204" charset="0"/>
                </a:rPr>
                <a:t>Links </a:t>
              </a:r>
              <a:r>
                <a:rPr lang="en-GB" sz="2000" dirty="0" err="1" smtClean="0">
                  <a:latin typeface="FlandersArtSans-Regular" panose="020B0604020202020204" charset="0"/>
                </a:rPr>
                <a:t>naar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andere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informatie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47564" y="3536416"/>
              <a:ext cx="2163763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Dereferenceable</a:t>
              </a:r>
              <a:r>
                <a:rPr lang="en-GB" sz="2000" dirty="0" smtClean="0">
                  <a:latin typeface="FlandersArtSans-Regular" panose="020B0604020202020204" charset="0"/>
                </a:rPr>
                <a:t> HTTP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995488" y="3908052"/>
              <a:ext cx="2003425" cy="32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942404" y="3529292"/>
            <a:ext cx="1948320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6038" rIns="90488" bIns="4603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885825">
              <a:defRPr/>
            </a:pPr>
            <a:endParaRPr lang="en-GB" sz="2000" dirty="0" smtClean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endParaRPr lang="en-GB" sz="2000" dirty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r>
              <a:rPr lang="en-GB" sz="2000" dirty="0" smtClean="0">
                <a:latin typeface="FlandersArtSans-Regular" panose="020B0604020202020204" charset="0"/>
              </a:rPr>
              <a:t>Standardised information (RDF)</a:t>
            </a:r>
            <a:endParaRPr lang="en-GB" sz="2000" dirty="0">
              <a:latin typeface="FlandersArtSans-Regula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157014" y="2549969"/>
            <a:ext cx="4518999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 smtClean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https://data.vlaanderen.be/id/organisatie/OVO002949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cxnSp>
        <p:nvCxnSpPr>
          <p:cNvPr id="25" name="Straight Arrow Connector 24"/>
          <p:cNvCxnSpPr>
            <a:stCxn id="24" idx="2"/>
            <a:endCxn id="26" idx="0"/>
          </p:cNvCxnSpPr>
          <p:nvPr/>
        </p:nvCxnSpPr>
        <p:spPr bwMode="auto">
          <a:xfrm>
            <a:off x="7416514" y="2811579"/>
            <a:ext cx="4389" cy="629921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215205" y="3441500"/>
            <a:ext cx="4411395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http://</a:t>
            </a:r>
            <a:r>
              <a:rPr lang="nl-BE" sz="1100" kern="0" dirty="0" smtClean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www.w3.org/2004/02/skos/core#prefLabel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215205" y="4344881"/>
            <a:ext cx="4411395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agentschap Informatie Vlaanderen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cxnSp>
        <p:nvCxnSpPr>
          <p:cNvPr id="28" name="Straight Arrow Connector 27"/>
          <p:cNvCxnSpPr>
            <a:stCxn id="26" idx="2"/>
            <a:endCxn id="27" idx="0"/>
          </p:cNvCxnSpPr>
          <p:nvPr/>
        </p:nvCxnSpPr>
        <p:spPr bwMode="auto">
          <a:xfrm>
            <a:off x="7420903" y="3703110"/>
            <a:ext cx="0" cy="641771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13276" y="2180765"/>
            <a:ext cx="862737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subject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608028" y="3072296"/>
            <a:ext cx="1067985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predicate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853631" y="3995387"/>
            <a:ext cx="772969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9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Semantische Interoperabiliteit in een interbestuurlijk landschap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5" name="Shape 5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14490" y="1739388"/>
            <a:ext cx="5079174" cy="4207627"/>
          </a:xfrm>
          <a:prstGeom prst="rect">
            <a:avLst/>
          </a:prstGeom>
          <a:solidFill>
            <a:srgbClr val="EEEEEE"/>
          </a:solidFill>
          <a:ln w="114300" cap="sq" cmpd="sng">
            <a:noFill/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781147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</p:spPr>
        <p:txBody>
          <a:bodyPr/>
          <a:lstStyle/>
          <a:p>
            <a:r>
              <a:rPr lang="en-US" dirty="0" smtClean="0"/>
              <a:t>Het Web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blauwdruk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70</a:t>
            </a:fld>
            <a:endParaRPr lang="nl-BE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1038" y="1425080"/>
            <a:ext cx="4211115" cy="4232198"/>
            <a:chOff x="522164" y="1974369"/>
            <a:chExt cx="4676775" cy="3406883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22164" y="2199902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47564" y="1982308"/>
              <a:ext cx="2089150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Persistente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identificat-oren</a:t>
              </a:r>
              <a:r>
                <a:rPr lang="en-GB" sz="2000" dirty="0" smtClean="0">
                  <a:latin typeface="FlandersArtSans-Regular" panose="020B0604020202020204" charset="0"/>
                </a:rPr>
                <a:t>: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95488" y="1974369"/>
              <a:ext cx="2203451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smtClean="0">
                  <a:latin typeface="FlandersArtSans-Regular" panose="020B0604020202020204" charset="0"/>
                </a:rPr>
                <a:t>Links </a:t>
              </a:r>
              <a:r>
                <a:rPr lang="en-GB" sz="2000" dirty="0" err="1" smtClean="0">
                  <a:latin typeface="FlandersArtSans-Regular" panose="020B0604020202020204" charset="0"/>
                </a:rPr>
                <a:t>naar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andere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informatie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47564" y="3536416"/>
              <a:ext cx="2163763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Dereferenceable</a:t>
              </a:r>
              <a:r>
                <a:rPr lang="en-GB" sz="2000" dirty="0" smtClean="0">
                  <a:latin typeface="FlandersArtSans-Regular" panose="020B0604020202020204" charset="0"/>
                </a:rPr>
                <a:t> HTTP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995488" y="3908052"/>
              <a:ext cx="2003425" cy="32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942404" y="3529292"/>
            <a:ext cx="1948320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6038" rIns="90488" bIns="4603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885825">
              <a:defRPr/>
            </a:pPr>
            <a:endParaRPr lang="en-GB" sz="2000" dirty="0" smtClean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endParaRPr lang="en-GB" sz="2000" dirty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r>
              <a:rPr lang="en-GB" sz="2000" dirty="0" smtClean="0">
                <a:latin typeface="FlandersArtSans-Regular" panose="020B0604020202020204" charset="0"/>
              </a:rPr>
              <a:t>Standardised information (RDF)</a:t>
            </a:r>
            <a:endParaRPr lang="en-GB" sz="2000" dirty="0">
              <a:latin typeface="FlandersArtSans-Regula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181953" y="2549969"/>
            <a:ext cx="4485748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 smtClean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https://data.vlaanderen.be/id/organisatie/OVO002949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 bwMode="auto">
          <a:xfrm>
            <a:off x="7420903" y="2811579"/>
            <a:ext cx="0" cy="629921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215205" y="3441500"/>
            <a:ext cx="4411395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http://</a:t>
            </a:r>
            <a:r>
              <a:rPr lang="nl-BE" sz="1100" kern="0" dirty="0" smtClean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schema.org/contactPoint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215205" y="4344881"/>
            <a:ext cx="4411395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 smtClean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https://data.vlaanderen.be/id/contact/1c279a9e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cxnSp>
        <p:nvCxnSpPr>
          <p:cNvPr id="28" name="Straight Arrow Connector 27"/>
          <p:cNvCxnSpPr>
            <a:stCxn id="26" idx="2"/>
          </p:cNvCxnSpPr>
          <p:nvPr/>
        </p:nvCxnSpPr>
        <p:spPr bwMode="auto">
          <a:xfrm>
            <a:off x="7420903" y="3703110"/>
            <a:ext cx="0" cy="660881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13276" y="2180765"/>
            <a:ext cx="862737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subject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08028" y="3072296"/>
            <a:ext cx="1067985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predicate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853631" y="3995387"/>
            <a:ext cx="772969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5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Informatie</a:t>
            </a:r>
            <a:r>
              <a:rPr lang="en-US" dirty="0" smtClean="0"/>
              <a:t> </a:t>
            </a:r>
            <a:r>
              <a:rPr lang="en-US" dirty="0" err="1" smtClean="0"/>
              <a:t>voorgesteld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graaf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71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57" y="1017549"/>
            <a:ext cx="6439286" cy="5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Semantische</a:t>
            </a:r>
            <a:r>
              <a:rPr lang="en-GB" dirty="0" smtClean="0"/>
              <a:t> </a:t>
            </a:r>
            <a:r>
              <a:rPr lang="en-GB" dirty="0" err="1" smtClean="0"/>
              <a:t>interoperabiliteit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000" dirty="0" smtClean="0">
                <a:solidFill>
                  <a:schemeClr val="accent6"/>
                </a:solidFill>
              </a:rPr>
              <a:t>15 </a:t>
            </a:r>
            <a:r>
              <a:rPr lang="en-GB" sz="2000" dirty="0" err="1" smtClean="0">
                <a:solidFill>
                  <a:schemeClr val="accent6"/>
                </a:solidFill>
              </a:rPr>
              <a:t>vocabularia</a:t>
            </a:r>
            <a:r>
              <a:rPr lang="en-GB" sz="2000" dirty="0" smtClean="0">
                <a:solidFill>
                  <a:schemeClr val="accent6"/>
                </a:solidFill>
              </a:rPr>
              <a:t> </a:t>
            </a:r>
            <a:r>
              <a:rPr lang="en-GB" sz="2000" dirty="0" err="1" smtClean="0">
                <a:solidFill>
                  <a:schemeClr val="accent6"/>
                </a:solidFill>
              </a:rPr>
              <a:t>en</a:t>
            </a:r>
            <a:r>
              <a:rPr lang="en-GB" sz="2000" dirty="0" smtClean="0">
                <a:solidFill>
                  <a:schemeClr val="accent6"/>
                </a:solidFill>
              </a:rPr>
              <a:t> </a:t>
            </a:r>
            <a:r>
              <a:rPr lang="en-GB" sz="2000" dirty="0" err="1" smtClean="0">
                <a:solidFill>
                  <a:schemeClr val="accent6"/>
                </a:solidFill>
              </a:rPr>
              <a:t>applicatieprofielen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72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3" y="1706836"/>
            <a:ext cx="7165572" cy="31719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606" y="3292801"/>
            <a:ext cx="6290888" cy="3266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5513" y="5602778"/>
            <a:ext cx="3162341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https://data.vlaanderen.be/ns/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JSON Linked Data (JSON-LD)</a:t>
            </a:r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nl-NL" dirty="0"/>
              <a:t>E</a:t>
            </a:r>
            <a:r>
              <a:rPr lang="nl-NL" dirty="0" smtClean="0"/>
              <a:t>en </a:t>
            </a:r>
            <a:r>
              <a:rPr lang="nl-NL" dirty="0"/>
              <a:t>eenvoudig </a:t>
            </a:r>
            <a:r>
              <a:rPr lang="nl-NL" dirty="0" err="1"/>
              <a:t>Linked</a:t>
            </a:r>
            <a:r>
              <a:rPr lang="nl-NL" dirty="0"/>
              <a:t> Data formaat, </a:t>
            </a:r>
            <a:r>
              <a:rPr lang="nl-NL" dirty="0" smtClean="0"/>
              <a:t>gebaseerd </a:t>
            </a:r>
            <a:r>
              <a:rPr lang="nl-NL" dirty="0"/>
              <a:t>op het al succesvolle JSON</a:t>
            </a:r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nl-NL" dirty="0" smtClean="0"/>
              <a:t>Machine interpreteerbare data door link naar semantiek</a:t>
            </a:r>
            <a:endParaRPr lang="nl-NL" dirty="0"/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nl-NL" dirty="0" smtClean="0"/>
              <a:t>100% compatibel met JSON en makkelijk te “retrofitten”</a:t>
            </a:r>
            <a:endParaRPr lang="nl-NL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FlandersArtSans-Regular" panose="020B0604020202020204" charset="0"/>
              <a:buChar char="×"/>
            </a:pPr>
            <a:r>
              <a:rPr lang="nl-NL" dirty="0" smtClean="0"/>
              <a:t>Geen </a:t>
            </a:r>
            <a:r>
              <a:rPr lang="nl-NL" dirty="0"/>
              <a:t>formele gestandaardiseerde </a:t>
            </a:r>
            <a:r>
              <a:rPr lang="nl-NL" dirty="0" smtClean="0"/>
              <a:t>methode </a:t>
            </a:r>
            <a:r>
              <a:rPr lang="nl-NL" dirty="0"/>
              <a:t>voor </a:t>
            </a:r>
            <a:r>
              <a:rPr lang="nl-NL" dirty="0" smtClean="0"/>
              <a:t>gegevensvalidatie</a:t>
            </a:r>
          </a:p>
          <a:p>
            <a:pPr lvl="1">
              <a:lnSpc>
                <a:spcPct val="150000"/>
              </a:lnSpc>
              <a:buClr>
                <a:srgbClr val="FF0000"/>
              </a:buClr>
              <a:buFont typeface="FlandersArtSans-Regular" panose="020B0604020202020204" charset="0"/>
              <a:buChar char="×"/>
            </a:pPr>
            <a:r>
              <a:rPr lang="nl-NL" dirty="0" smtClean="0"/>
              <a:t>Data </a:t>
            </a:r>
            <a:r>
              <a:rPr lang="nl-NL" dirty="0"/>
              <a:t>is machine leesbaar, de methodes </a:t>
            </a:r>
            <a:r>
              <a:rPr lang="nl-NL" dirty="0" smtClean="0"/>
              <a:t>en operaties niet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Syntactische</a:t>
            </a:r>
            <a:r>
              <a:rPr lang="en-GB" dirty="0" smtClean="0"/>
              <a:t> </a:t>
            </a:r>
            <a:r>
              <a:rPr lang="en-GB" dirty="0" err="1" smtClean="0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 smtClean="0">
                <a:solidFill>
                  <a:schemeClr val="accent6"/>
                </a:solidFill>
              </a:rPr>
              <a:t>Implementaties</a:t>
            </a:r>
            <a:r>
              <a:rPr lang="en-GB" dirty="0" smtClean="0">
                <a:solidFill>
                  <a:schemeClr val="accent6"/>
                </a:solidFill>
              </a:rPr>
              <a:t> met JSON-LD </a:t>
            </a:r>
            <a:r>
              <a:rPr lang="en-GB" dirty="0" err="1" smtClean="0">
                <a:solidFill>
                  <a:schemeClr val="accent6"/>
                </a:solidFill>
              </a:rPr>
              <a:t>en</a:t>
            </a:r>
            <a:r>
              <a:rPr lang="en-GB" dirty="0" smtClean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398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Syntactische</a:t>
            </a:r>
            <a:r>
              <a:rPr lang="en-GB" dirty="0" smtClean="0"/>
              <a:t> </a:t>
            </a:r>
            <a:r>
              <a:rPr lang="en-GB" dirty="0" err="1" smtClean="0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 smtClean="0">
                <a:solidFill>
                  <a:schemeClr val="accent6"/>
                </a:solidFill>
              </a:rPr>
              <a:t>Implementaties</a:t>
            </a:r>
            <a:r>
              <a:rPr lang="en-GB" dirty="0" smtClean="0">
                <a:solidFill>
                  <a:schemeClr val="accent6"/>
                </a:solidFill>
              </a:rPr>
              <a:t> met JSON-LD </a:t>
            </a:r>
            <a:r>
              <a:rPr lang="en-GB" dirty="0" err="1" smtClean="0">
                <a:solidFill>
                  <a:schemeClr val="accent6"/>
                </a:solidFill>
              </a:rPr>
              <a:t>en</a:t>
            </a:r>
            <a:r>
              <a:rPr lang="en-GB" dirty="0" smtClean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74</a:t>
            </a:fld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Upgrade van </a:t>
            </a:r>
            <a:r>
              <a:rPr lang="en-GB" dirty="0" err="1" smtClean="0"/>
              <a:t>bestaande</a:t>
            </a:r>
            <a:r>
              <a:rPr lang="en-GB" dirty="0" smtClean="0"/>
              <a:t> services </a:t>
            </a:r>
            <a:r>
              <a:rPr lang="en-GB" dirty="0" err="1" smtClean="0"/>
              <a:t>m.b.v</a:t>
            </a:r>
            <a:r>
              <a:rPr lang="en-GB" dirty="0" smtClean="0"/>
              <a:t>. JSON-LD parsing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30" y="2320287"/>
            <a:ext cx="9167477" cy="359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5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Syntactische</a:t>
            </a:r>
            <a:r>
              <a:rPr lang="en-GB" dirty="0" smtClean="0"/>
              <a:t> </a:t>
            </a:r>
            <a:r>
              <a:rPr lang="en-GB" dirty="0" err="1" smtClean="0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 smtClean="0">
                <a:solidFill>
                  <a:schemeClr val="accent6"/>
                </a:solidFill>
              </a:rPr>
              <a:t>Implementaties</a:t>
            </a:r>
            <a:r>
              <a:rPr lang="en-GB" dirty="0" smtClean="0">
                <a:solidFill>
                  <a:schemeClr val="accent6"/>
                </a:solidFill>
              </a:rPr>
              <a:t> met JSON-LD </a:t>
            </a:r>
            <a:r>
              <a:rPr lang="en-GB" dirty="0" err="1" smtClean="0">
                <a:solidFill>
                  <a:schemeClr val="accent6"/>
                </a:solidFill>
              </a:rPr>
              <a:t>en</a:t>
            </a:r>
            <a:r>
              <a:rPr lang="en-GB" dirty="0" smtClean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75</a:t>
            </a:fld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err="1" smtClean="0"/>
              <a:t>Gedeelde</a:t>
            </a:r>
            <a:r>
              <a:rPr lang="en-GB" dirty="0" smtClean="0"/>
              <a:t> context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nieuwe</a:t>
            </a:r>
            <a:r>
              <a:rPr lang="en-GB" dirty="0" smtClean="0"/>
              <a:t> services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00" y="1974033"/>
            <a:ext cx="6468600" cy="46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Syntactische</a:t>
            </a:r>
            <a:r>
              <a:rPr lang="en-GB" dirty="0" smtClean="0"/>
              <a:t> </a:t>
            </a:r>
            <a:r>
              <a:rPr lang="en-GB" dirty="0" err="1" smtClean="0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 smtClean="0">
                <a:solidFill>
                  <a:schemeClr val="accent6"/>
                </a:solidFill>
              </a:rPr>
              <a:t>Implementaties</a:t>
            </a:r>
            <a:r>
              <a:rPr lang="en-GB" dirty="0" smtClean="0">
                <a:solidFill>
                  <a:schemeClr val="accent6"/>
                </a:solidFill>
              </a:rPr>
              <a:t> met JSON-LD </a:t>
            </a:r>
            <a:r>
              <a:rPr lang="en-GB" dirty="0" err="1" smtClean="0">
                <a:solidFill>
                  <a:schemeClr val="accent6"/>
                </a:solidFill>
              </a:rPr>
              <a:t>en</a:t>
            </a:r>
            <a:r>
              <a:rPr lang="en-GB" dirty="0" smtClean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76</a:t>
            </a:fld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err="1" smtClean="0"/>
              <a:t>Uitbreidingen</a:t>
            </a:r>
            <a:r>
              <a:rPr lang="en-GB" dirty="0" smtClean="0"/>
              <a:t> op basis van </a:t>
            </a:r>
            <a:r>
              <a:rPr lang="en-GB" dirty="0" err="1" smtClean="0"/>
              <a:t>andere</a:t>
            </a:r>
            <a:r>
              <a:rPr lang="en-GB" dirty="0" smtClean="0"/>
              <a:t> RDF </a:t>
            </a:r>
            <a:r>
              <a:rPr lang="en-GB" dirty="0" err="1" smtClean="0"/>
              <a:t>vocabularia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61" y="2352757"/>
            <a:ext cx="5550477" cy="36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861973" cy="4992328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SHACL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gegevensvalidatie</a:t>
            </a:r>
            <a:endParaRPr lang="en-GB" dirty="0" smtClean="0"/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dirty="0" smtClean="0"/>
              <a:t>Shapes Constraint Language</a:t>
            </a:r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dirty="0" smtClean="0"/>
              <a:t>W3C Recommendation </a:t>
            </a:r>
            <a:r>
              <a:rPr lang="en-GB" dirty="0" err="1" smtClean="0"/>
              <a:t>sinds</a:t>
            </a:r>
            <a:r>
              <a:rPr lang="en-GB" dirty="0" smtClean="0"/>
              <a:t> 20 </a:t>
            </a:r>
            <a:r>
              <a:rPr lang="en-GB" dirty="0" err="1" smtClean="0"/>
              <a:t>juli</a:t>
            </a:r>
            <a:r>
              <a:rPr lang="en-GB" dirty="0" smtClean="0"/>
              <a:t> 2017</a:t>
            </a:r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standaard</a:t>
            </a:r>
            <a:r>
              <a:rPr lang="en-GB" dirty="0" smtClean="0"/>
              <a:t> </a:t>
            </a:r>
            <a:r>
              <a:rPr lang="en-GB" dirty="0" err="1" smtClean="0"/>
              <a:t>voor</a:t>
            </a:r>
            <a:r>
              <a:rPr lang="en-GB" dirty="0" smtClean="0"/>
              <a:t> het </a:t>
            </a:r>
            <a:r>
              <a:rPr lang="en-GB" dirty="0" err="1" smtClean="0"/>
              <a:t>valideren</a:t>
            </a:r>
            <a:r>
              <a:rPr lang="en-GB" dirty="0" smtClean="0"/>
              <a:t> van RDF data </a:t>
            </a:r>
            <a:r>
              <a:rPr lang="en-GB" dirty="0" err="1" smtClean="0"/>
              <a:t>tegen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set van </a:t>
            </a:r>
            <a:r>
              <a:rPr lang="en-GB" dirty="0" err="1" smtClean="0"/>
              <a:t>restricties</a:t>
            </a:r>
            <a:r>
              <a:rPr lang="en-GB" dirty="0" smtClean="0"/>
              <a:t> (</a:t>
            </a:r>
            <a:r>
              <a:rPr lang="en-GB" dirty="0" err="1" smtClean="0"/>
              <a:t>kardinaliteiten</a:t>
            </a:r>
            <a:r>
              <a:rPr lang="en-GB" dirty="0" smtClean="0"/>
              <a:t>, </a:t>
            </a:r>
            <a:r>
              <a:rPr lang="en-GB" dirty="0" err="1" smtClean="0"/>
              <a:t>codelijsten</a:t>
            </a:r>
            <a:r>
              <a:rPr lang="en-GB" dirty="0" smtClean="0"/>
              <a:t>,…)</a:t>
            </a:r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dirty="0" smtClean="0"/>
              <a:t>SHACL files </a:t>
            </a:r>
            <a:r>
              <a:rPr lang="en-GB" dirty="0" err="1" smtClean="0"/>
              <a:t>beschikbaar</a:t>
            </a:r>
            <a:r>
              <a:rPr lang="en-GB" dirty="0" smtClean="0"/>
              <a:t>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alle</a:t>
            </a:r>
            <a:r>
              <a:rPr lang="en-GB" dirty="0" smtClean="0"/>
              <a:t> OSLO </a:t>
            </a:r>
            <a:r>
              <a:rPr lang="en-GB" dirty="0" err="1" smtClean="0"/>
              <a:t>Applicatieprofielen</a:t>
            </a:r>
            <a:endParaRPr lang="en-GB" dirty="0" smtClean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FlandersArtSans-Regular" panose="020B0604020202020204" charset="0"/>
              <a:buChar char="×"/>
            </a:pPr>
            <a:r>
              <a:rPr lang="en-GB" dirty="0" smtClean="0"/>
              <a:t>API’s </a:t>
            </a:r>
            <a:r>
              <a:rPr lang="en-GB" dirty="0" err="1" smtClean="0"/>
              <a:t>ontsluiten</a:t>
            </a:r>
            <a:r>
              <a:rPr lang="en-GB" dirty="0" smtClean="0"/>
              <a:t> </a:t>
            </a:r>
            <a:r>
              <a:rPr lang="en-GB" dirty="0" err="1" smtClean="0"/>
              <a:t>vaak</a:t>
            </a:r>
            <a:r>
              <a:rPr lang="en-GB" dirty="0" smtClean="0"/>
              <a:t> </a:t>
            </a:r>
            <a:r>
              <a:rPr lang="en-GB" dirty="0" err="1" smtClean="0"/>
              <a:t>slechts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subset van de data per </a:t>
            </a:r>
            <a:r>
              <a:rPr lang="en-GB" dirty="0" err="1" smtClean="0"/>
              <a:t>methode</a:t>
            </a:r>
            <a:endParaRPr lang="en-GB" dirty="0" smtClean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FlandersArtSans-Regular" panose="020B0604020202020204" charset="0"/>
              <a:buChar char="×"/>
            </a:pPr>
            <a:r>
              <a:rPr lang="en-GB" dirty="0" smtClean="0"/>
              <a:t>API’s </a:t>
            </a:r>
            <a:r>
              <a:rPr lang="en-GB" dirty="0" err="1" smtClean="0"/>
              <a:t>combineren</a:t>
            </a:r>
            <a:r>
              <a:rPr lang="en-GB" dirty="0" smtClean="0"/>
              <a:t> </a:t>
            </a:r>
            <a:r>
              <a:rPr lang="en-GB" dirty="0" err="1" smtClean="0"/>
              <a:t>vaak</a:t>
            </a:r>
            <a:r>
              <a:rPr lang="en-GB" dirty="0" smtClean="0"/>
              <a:t> data </a:t>
            </a:r>
            <a:r>
              <a:rPr lang="en-GB" dirty="0" err="1" smtClean="0"/>
              <a:t>overheen</a:t>
            </a:r>
            <a:r>
              <a:rPr lang="en-GB" dirty="0" smtClean="0"/>
              <a:t> </a:t>
            </a:r>
            <a:r>
              <a:rPr lang="en-GB" dirty="0" err="1" smtClean="0"/>
              <a:t>verschillende</a:t>
            </a:r>
            <a:r>
              <a:rPr lang="en-GB" dirty="0" smtClean="0"/>
              <a:t> </a:t>
            </a:r>
            <a:r>
              <a:rPr lang="en-GB" dirty="0" err="1" smtClean="0"/>
              <a:t>domeinen</a:t>
            </a: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Syntactische</a:t>
            </a:r>
            <a:r>
              <a:rPr lang="en-GB" dirty="0"/>
              <a:t> </a:t>
            </a:r>
            <a:r>
              <a:rPr lang="en-GB" dirty="0" err="1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>
                <a:solidFill>
                  <a:schemeClr val="accent6"/>
                </a:solidFill>
              </a:rPr>
              <a:t>Implementaties</a:t>
            </a:r>
            <a:r>
              <a:rPr lang="en-GB" dirty="0">
                <a:solidFill>
                  <a:schemeClr val="accent6"/>
                </a:solidFill>
              </a:rPr>
              <a:t> met JSON-LD </a:t>
            </a:r>
            <a:r>
              <a:rPr lang="en-GB" dirty="0" err="1">
                <a:solidFill>
                  <a:schemeClr val="accent6"/>
                </a:solidFill>
              </a:rPr>
              <a:t>en</a:t>
            </a:r>
            <a:r>
              <a:rPr lang="en-GB" dirty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125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err="1" smtClean="0"/>
              <a:t>Voorbeeld</a:t>
            </a:r>
            <a:r>
              <a:rPr lang="en-GB" dirty="0" smtClean="0"/>
              <a:t> van </a:t>
            </a:r>
            <a:r>
              <a:rPr lang="en-GB" dirty="0" err="1" smtClean="0"/>
              <a:t>een</a:t>
            </a:r>
            <a:r>
              <a:rPr lang="en-GB" dirty="0" smtClean="0"/>
              <a:t> SHACL file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Syntactische</a:t>
            </a:r>
            <a:r>
              <a:rPr lang="en-GB" dirty="0"/>
              <a:t> </a:t>
            </a:r>
            <a:r>
              <a:rPr lang="en-GB" dirty="0" err="1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>
                <a:solidFill>
                  <a:schemeClr val="accent6"/>
                </a:solidFill>
              </a:rPr>
              <a:t>Implementaties</a:t>
            </a:r>
            <a:r>
              <a:rPr lang="en-GB" dirty="0">
                <a:solidFill>
                  <a:schemeClr val="accent6"/>
                </a:solidFill>
              </a:rPr>
              <a:t> met JSON-LD </a:t>
            </a:r>
            <a:r>
              <a:rPr lang="en-GB" dirty="0" err="1">
                <a:solidFill>
                  <a:schemeClr val="accent6"/>
                </a:solidFill>
              </a:rPr>
              <a:t>en</a:t>
            </a:r>
            <a:r>
              <a:rPr lang="en-GB" dirty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78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39" y="2673033"/>
            <a:ext cx="5920234" cy="2607922"/>
          </a:xfrm>
          <a:prstGeom prst="rect">
            <a:avLst/>
          </a:prstGeom>
        </p:spPr>
      </p:pic>
      <p:cxnSp>
        <p:nvCxnSpPr>
          <p:cNvPr id="6" name="Shape 345"/>
          <p:cNvCxnSpPr/>
          <p:nvPr/>
        </p:nvCxnSpPr>
        <p:spPr>
          <a:xfrm>
            <a:off x="3117273" y="3198492"/>
            <a:ext cx="648366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7" name="Shape 346"/>
          <p:cNvCxnSpPr/>
          <p:nvPr/>
        </p:nvCxnSpPr>
        <p:spPr>
          <a:xfrm>
            <a:off x="3117273" y="3620995"/>
            <a:ext cx="648366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8" name="Shape 347"/>
          <p:cNvCxnSpPr/>
          <p:nvPr/>
        </p:nvCxnSpPr>
        <p:spPr>
          <a:xfrm>
            <a:off x="3117273" y="4262262"/>
            <a:ext cx="648366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9" name="Shape 348"/>
          <p:cNvCxnSpPr/>
          <p:nvPr/>
        </p:nvCxnSpPr>
        <p:spPr>
          <a:xfrm>
            <a:off x="3117273" y="4476227"/>
            <a:ext cx="648366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0" name="Shape 349"/>
          <p:cNvCxnSpPr/>
          <p:nvPr/>
        </p:nvCxnSpPr>
        <p:spPr>
          <a:xfrm>
            <a:off x="3117273" y="4683220"/>
            <a:ext cx="648366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1" name="Shape 350"/>
          <p:cNvSpPr txBox="1"/>
          <p:nvPr/>
        </p:nvSpPr>
        <p:spPr>
          <a:xfrm>
            <a:off x="223185" y="3077861"/>
            <a:ext cx="2924775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nl-BE" sz="10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Voor het beschrijven van een organisatie</a:t>
            </a:r>
          </a:p>
        </p:txBody>
      </p:sp>
      <p:sp>
        <p:nvSpPr>
          <p:cNvPr id="12" name="Shape 351"/>
          <p:cNvSpPr txBox="1"/>
          <p:nvPr/>
        </p:nvSpPr>
        <p:spPr>
          <a:xfrm>
            <a:off x="85684" y="3503057"/>
            <a:ext cx="3087215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nl-BE" sz="10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Wordt een </a:t>
            </a:r>
            <a:r>
              <a:rPr lang="nl-BE" sz="1000" b="0" i="0" u="none" strike="noStrike" cap="none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attr</a:t>
            </a:r>
            <a:r>
              <a:rPr lang="nl-BE" sz="1000" b="0" i="0" u="none" strike="noStrike" cap="none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</a:t>
            </a:r>
            <a:r>
              <a:rPr lang="nl-BE" sz="10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“voorkeursNaam” gespecifieerd</a:t>
            </a:r>
          </a:p>
        </p:txBody>
      </p:sp>
      <p:sp>
        <p:nvSpPr>
          <p:cNvPr id="13" name="Shape 352"/>
          <p:cNvSpPr txBox="1"/>
          <p:nvPr/>
        </p:nvSpPr>
        <p:spPr>
          <a:xfrm>
            <a:off x="1382470" y="4144291"/>
            <a:ext cx="1807056" cy="2270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nl-BE" sz="10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Met als datatype een “string”</a:t>
            </a:r>
          </a:p>
        </p:txBody>
      </p:sp>
      <p:sp>
        <p:nvSpPr>
          <p:cNvPr id="14" name="Shape 353"/>
          <p:cNvSpPr txBox="1"/>
          <p:nvPr/>
        </p:nvSpPr>
        <p:spPr>
          <a:xfrm>
            <a:off x="1196294" y="4350136"/>
            <a:ext cx="1931748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nl-BE" sz="10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Dat minstents 1 keer voorkomt</a:t>
            </a:r>
          </a:p>
        </p:txBody>
      </p:sp>
      <p:sp>
        <p:nvSpPr>
          <p:cNvPr id="15" name="Shape 354"/>
          <p:cNvSpPr txBox="1"/>
          <p:nvPr/>
        </p:nvSpPr>
        <p:spPr>
          <a:xfrm>
            <a:off x="216887" y="4551276"/>
            <a:ext cx="2899816" cy="2527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88900" algn="r">
              <a:buClr>
                <a:srgbClr val="000000"/>
              </a:buClr>
              <a:buSzPct val="100000"/>
            </a:pPr>
            <a:r>
              <a:rPr lang="nl-BE" sz="1000" b="0" i="0" u="none" strike="noStrike" cap="none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En werd gedefinieerd door</a:t>
            </a:r>
            <a:r>
              <a:rPr lang="nl-BE" sz="1000" b="0" i="0" u="none" strike="noStrike" cap="none" dirty="0" smtClean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 </a:t>
            </a:r>
            <a:r>
              <a:rPr lang="nl-BE" sz="1000" dirty="0" err="1" smtClean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skos:prefLabel</a:t>
            </a:r>
            <a:endParaRPr lang="nl-BE" sz="1000" b="0" i="0" u="none" strike="noStrike" cap="none" dirty="0">
              <a:solidFill>
                <a:schemeClr val="accent5">
                  <a:lumMod val="10000"/>
                </a:schemeClr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01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Hypermedia controls in web services</a:t>
            </a:r>
            <a:br>
              <a:rPr lang="en-US" dirty="0" smtClean="0"/>
            </a:br>
            <a:r>
              <a:rPr lang="en-GB" sz="2700" dirty="0" err="1" smtClean="0">
                <a:solidFill>
                  <a:schemeClr val="accent6"/>
                </a:solidFill>
              </a:rPr>
              <a:t>Voorbeeld</a:t>
            </a:r>
            <a:r>
              <a:rPr lang="en-GB" sz="2700" dirty="0" smtClean="0">
                <a:solidFill>
                  <a:schemeClr val="accent6"/>
                </a:solidFill>
              </a:rPr>
              <a:t>: </a:t>
            </a:r>
            <a:r>
              <a:rPr lang="en-GB" sz="2700" dirty="0" err="1" smtClean="0">
                <a:solidFill>
                  <a:schemeClr val="accent6"/>
                </a:solidFill>
              </a:rPr>
              <a:t>een</a:t>
            </a:r>
            <a:r>
              <a:rPr lang="en-GB" sz="2700" dirty="0" smtClean="0">
                <a:solidFill>
                  <a:schemeClr val="accent6"/>
                </a:solidFill>
              </a:rPr>
              <a:t> </a:t>
            </a:r>
            <a:r>
              <a:rPr lang="en-GB" sz="2700" dirty="0" err="1">
                <a:solidFill>
                  <a:schemeClr val="accent6"/>
                </a:solidFill>
              </a:rPr>
              <a:t>parkeerplaats</a:t>
            </a:r>
            <a:r>
              <a:rPr lang="en-GB" sz="2700" dirty="0">
                <a:solidFill>
                  <a:schemeClr val="accent6"/>
                </a:solidFill>
              </a:rPr>
              <a:t> </a:t>
            </a:r>
            <a:r>
              <a:rPr lang="en-GB" sz="2700" dirty="0" err="1">
                <a:solidFill>
                  <a:schemeClr val="accent6"/>
                </a:solidFill>
              </a:rPr>
              <a:t>vinden</a:t>
            </a:r>
            <a:r>
              <a:rPr lang="en-GB" sz="2700" dirty="0">
                <a:solidFill>
                  <a:schemeClr val="accent6"/>
                </a:solidFill>
              </a:rPr>
              <a:t> in </a:t>
            </a:r>
            <a:r>
              <a:rPr lang="en-GB" sz="2700" dirty="0" err="1">
                <a:solidFill>
                  <a:schemeClr val="accent6"/>
                </a:solidFill>
              </a:rPr>
              <a:t>Vlaanderen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79</a:t>
            </a:fld>
            <a:endParaRPr lang="nl-BE" dirty="0"/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861973" cy="4992328"/>
          </a:xfrm>
        </p:spPr>
        <p:txBody>
          <a:bodyPr>
            <a:normAutofit/>
          </a:bodyPr>
          <a:lstStyle/>
          <a:p>
            <a:r>
              <a:rPr lang="en-GB" dirty="0" err="1"/>
              <a:t>Javascript</a:t>
            </a:r>
            <a:r>
              <a:rPr lang="en-GB" dirty="0"/>
              <a:t> code example </a:t>
            </a:r>
            <a:r>
              <a:rPr lang="en-GB" dirty="0" smtClean="0"/>
              <a:t>at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smart.flanders.be/piloten/parkeren</a:t>
            </a:r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6" name="Shape 124"/>
          <p:cNvSpPr txBox="1">
            <a:spLocks/>
          </p:cNvSpPr>
          <p:nvPr/>
        </p:nvSpPr>
        <p:spPr>
          <a:xfrm>
            <a:off x="5762811" y="3287063"/>
            <a:ext cx="3665700" cy="20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1469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dk2"/>
              </a:buClr>
              <a:buSzPts val="1620"/>
              <a:buFont typeface="Gill Sans"/>
              <a:buChar char="•"/>
              <a:defRPr sz="162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2"/>
              </a:buClr>
              <a:buSzPts val="1440"/>
              <a:buFont typeface="Gill Sans"/>
              <a:buChar char="•"/>
              <a:defRPr sz="144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2"/>
              </a:buClr>
              <a:buSzPts val="1440"/>
              <a:buFont typeface="Gill Sans"/>
              <a:buChar char="•"/>
              <a:defRPr sz="144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2"/>
              </a:buClr>
              <a:buSzPts val="1440"/>
              <a:buFont typeface="Gill Sans"/>
              <a:buChar char="•"/>
              <a:defRPr sz="144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Retrieve data </a:t>
            </a:r>
            <a:r>
              <a:rPr kumimoji="0" lang="en-GB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catalog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Javascript</a:t>
            </a: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 filters</a:t>
            </a: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 parking dataset</a:t>
            </a:r>
            <a:endParaRPr kumimoji="0" lang="en-GB" sz="1800" i="0" u="none" strike="noStrike" kern="0" cap="none" spc="0" normalizeH="0" baseline="0" noProof="0" dirty="0" smtClean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Populate</a:t>
            </a:r>
            <a:r>
              <a:rPr kumimoji="0" lang="en-GB" sz="180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 dropdown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Select</a:t>
            </a:r>
            <a:r>
              <a:rPr kumimoji="0" lang="en-GB" sz="180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 parking site in city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Show </a:t>
            </a: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real-time</a:t>
            </a: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 and </a:t>
            </a: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historic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7" name="Picture 2" descr="https://lh6.googleusercontent.com/vYgFTtlapo57EAD7J35vfHuuH50JQiFp2V5JVaPRPMApdpIfbgMBzIc1zIu8T_VkmxANajF0WCW_Pw2nrB-NADG6bPNHNEYSkDF4htJme9GVHiZZsyPWGPxUQxUD2ta7aj1kCE9VRSo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37" y="2460862"/>
            <a:ext cx="4524375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21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Realisaties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1723" y="3868544"/>
            <a:ext cx="1782055" cy="504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FlandersArtSans-Regular" panose="00000500000000000000" pitchFamily="2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71" marR="0" indent="-326571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marR="0" indent="-3048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7360" marR="0" indent="-36576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marR="0" indent="-36576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235" fontAlgn="base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</a:pPr>
            <a:r>
              <a:rPr lang="en-US" sz="2000" kern="0" dirty="0">
                <a:solidFill>
                  <a:srgbClr val="0F5494"/>
                </a:solidFill>
              </a:rPr>
              <a:t>Governance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94354" y="1936888"/>
            <a:ext cx="1465263" cy="1871024"/>
            <a:chOff x="5706740" y="2989727"/>
            <a:chExt cx="1465263" cy="1871024"/>
          </a:xfrm>
        </p:grpSpPr>
        <p:grpSp>
          <p:nvGrpSpPr>
            <p:cNvPr id="7" name="Group 6"/>
            <p:cNvGrpSpPr/>
            <p:nvPr/>
          </p:nvGrpSpPr>
          <p:grpSpPr>
            <a:xfrm>
              <a:off x="5706740" y="2989727"/>
              <a:ext cx="1465263" cy="1463676"/>
              <a:chOff x="5706740" y="3005138"/>
              <a:chExt cx="1465263" cy="1463676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706740" y="3005138"/>
                <a:ext cx="1465263" cy="1463676"/>
                <a:chOff x="5609629" y="3005138"/>
                <a:chExt cx="1465263" cy="1463676"/>
              </a:xfrm>
            </p:grpSpPr>
            <p:sp>
              <p:nvSpPr>
                <p:cNvPr id="13" name="Freeform 259"/>
                <p:cNvSpPr>
                  <a:spLocks/>
                </p:cNvSpPr>
                <p:nvPr/>
              </p:nvSpPr>
              <p:spPr bwMode="auto">
                <a:xfrm>
                  <a:off x="6341467" y="3005138"/>
                  <a:ext cx="519113" cy="731838"/>
                </a:xfrm>
                <a:custGeom>
                  <a:avLst/>
                  <a:gdLst>
                    <a:gd name="T0" fmla="*/ 0 w 5437"/>
                    <a:gd name="T1" fmla="*/ 7688 h 7688"/>
                    <a:gd name="T2" fmla="*/ 5437 w 5437"/>
                    <a:gd name="T3" fmla="*/ 2252 h 7688"/>
                    <a:gd name="T4" fmla="*/ 0 w 5437"/>
                    <a:gd name="T5" fmla="*/ 0 h 7688"/>
                    <a:gd name="T6" fmla="*/ 0 w 5437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37" h="7688">
                      <a:moveTo>
                        <a:pt x="0" y="7688"/>
                      </a:moveTo>
                      <a:lnTo>
                        <a:pt x="5437" y="2252"/>
                      </a:lnTo>
                      <a:cubicBezTo>
                        <a:pt x="3995" y="810"/>
                        <a:pt x="2039" y="0"/>
                        <a:pt x="0" y="0"/>
                      </a:cubicBezTo>
                      <a:lnTo>
                        <a:pt x="0" y="7688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" name="Freeform 261"/>
                <p:cNvSpPr>
                  <a:spLocks/>
                </p:cNvSpPr>
                <p:nvPr/>
              </p:nvSpPr>
              <p:spPr bwMode="auto">
                <a:xfrm>
                  <a:off x="6341467" y="3219451"/>
                  <a:ext cx="733425" cy="517525"/>
                </a:xfrm>
                <a:custGeom>
                  <a:avLst/>
                  <a:gdLst>
                    <a:gd name="T0" fmla="*/ 0 w 7689"/>
                    <a:gd name="T1" fmla="*/ 5436 h 5436"/>
                    <a:gd name="T2" fmla="*/ 7689 w 7689"/>
                    <a:gd name="T3" fmla="*/ 5436 h 5436"/>
                    <a:gd name="T4" fmla="*/ 5437 w 7689"/>
                    <a:gd name="T5" fmla="*/ 0 h 5436"/>
                    <a:gd name="T6" fmla="*/ 0 w 7689"/>
                    <a:gd name="T7" fmla="*/ 5436 h 5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9" h="5436">
                      <a:moveTo>
                        <a:pt x="0" y="5436"/>
                      </a:moveTo>
                      <a:lnTo>
                        <a:pt x="7689" y="5436"/>
                      </a:lnTo>
                      <a:cubicBezTo>
                        <a:pt x="7689" y="3397"/>
                        <a:pt x="6879" y="1442"/>
                        <a:pt x="5437" y="0"/>
                      </a:cubicBezTo>
                      <a:lnTo>
                        <a:pt x="0" y="5436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5" name="Freeform 263"/>
                <p:cNvSpPr>
                  <a:spLocks/>
                </p:cNvSpPr>
                <p:nvPr/>
              </p:nvSpPr>
              <p:spPr bwMode="auto">
                <a:xfrm>
                  <a:off x="6341467" y="3736976"/>
                  <a:ext cx="733425" cy="517525"/>
                </a:xfrm>
                <a:custGeom>
                  <a:avLst/>
                  <a:gdLst>
                    <a:gd name="T0" fmla="*/ 0 w 7689"/>
                    <a:gd name="T1" fmla="*/ 0 h 5437"/>
                    <a:gd name="T2" fmla="*/ 5437 w 7689"/>
                    <a:gd name="T3" fmla="*/ 5437 h 5437"/>
                    <a:gd name="T4" fmla="*/ 7689 w 7689"/>
                    <a:gd name="T5" fmla="*/ 0 h 5437"/>
                    <a:gd name="T6" fmla="*/ 0 w 7689"/>
                    <a:gd name="T7" fmla="*/ 0 h 5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9" h="5437">
                      <a:moveTo>
                        <a:pt x="0" y="0"/>
                      </a:moveTo>
                      <a:lnTo>
                        <a:pt x="5437" y="5437"/>
                      </a:lnTo>
                      <a:cubicBezTo>
                        <a:pt x="6879" y="3995"/>
                        <a:pt x="7689" y="2039"/>
                        <a:pt x="768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6" name="Freeform 265"/>
                <p:cNvSpPr>
                  <a:spLocks/>
                </p:cNvSpPr>
                <p:nvPr/>
              </p:nvSpPr>
              <p:spPr bwMode="auto">
                <a:xfrm>
                  <a:off x="6341467" y="3736976"/>
                  <a:ext cx="519113" cy="731838"/>
                </a:xfrm>
                <a:custGeom>
                  <a:avLst/>
                  <a:gdLst>
                    <a:gd name="T0" fmla="*/ 0 w 5437"/>
                    <a:gd name="T1" fmla="*/ 0 h 7689"/>
                    <a:gd name="T2" fmla="*/ 0 w 5437"/>
                    <a:gd name="T3" fmla="*/ 7689 h 7689"/>
                    <a:gd name="T4" fmla="*/ 5437 w 5437"/>
                    <a:gd name="T5" fmla="*/ 5437 h 7689"/>
                    <a:gd name="T6" fmla="*/ 0 w 5437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37" h="7689">
                      <a:moveTo>
                        <a:pt x="0" y="0"/>
                      </a:moveTo>
                      <a:lnTo>
                        <a:pt x="0" y="7689"/>
                      </a:lnTo>
                      <a:cubicBezTo>
                        <a:pt x="2039" y="7689"/>
                        <a:pt x="3995" y="6879"/>
                        <a:pt x="5437" y="543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" name="Freeform 267"/>
                <p:cNvSpPr>
                  <a:spLocks/>
                </p:cNvSpPr>
                <p:nvPr/>
              </p:nvSpPr>
              <p:spPr bwMode="auto">
                <a:xfrm>
                  <a:off x="5823942" y="3736976"/>
                  <a:ext cx="517525" cy="731838"/>
                </a:xfrm>
                <a:custGeom>
                  <a:avLst/>
                  <a:gdLst>
                    <a:gd name="T0" fmla="*/ 5436 w 5436"/>
                    <a:gd name="T1" fmla="*/ 0 h 7689"/>
                    <a:gd name="T2" fmla="*/ 0 w 5436"/>
                    <a:gd name="T3" fmla="*/ 5437 h 7689"/>
                    <a:gd name="T4" fmla="*/ 5436 w 5436"/>
                    <a:gd name="T5" fmla="*/ 7689 h 7689"/>
                    <a:gd name="T6" fmla="*/ 5436 w 5436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36" h="7689">
                      <a:moveTo>
                        <a:pt x="5436" y="0"/>
                      </a:moveTo>
                      <a:lnTo>
                        <a:pt x="0" y="5437"/>
                      </a:lnTo>
                      <a:cubicBezTo>
                        <a:pt x="1442" y="6879"/>
                        <a:pt x="3397" y="7689"/>
                        <a:pt x="5436" y="7689"/>
                      </a:cubicBezTo>
                      <a:lnTo>
                        <a:pt x="5436" y="0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" name="Freeform 269"/>
                <p:cNvSpPr>
                  <a:spLocks/>
                </p:cNvSpPr>
                <p:nvPr/>
              </p:nvSpPr>
              <p:spPr bwMode="auto">
                <a:xfrm>
                  <a:off x="5609629" y="3736976"/>
                  <a:ext cx="731838" cy="517525"/>
                </a:xfrm>
                <a:custGeom>
                  <a:avLst/>
                  <a:gdLst>
                    <a:gd name="T0" fmla="*/ 7688 w 7688"/>
                    <a:gd name="T1" fmla="*/ 0 h 5437"/>
                    <a:gd name="T2" fmla="*/ 0 w 7688"/>
                    <a:gd name="T3" fmla="*/ 0 h 5437"/>
                    <a:gd name="T4" fmla="*/ 2252 w 7688"/>
                    <a:gd name="T5" fmla="*/ 5437 h 5437"/>
                    <a:gd name="T6" fmla="*/ 7688 w 7688"/>
                    <a:gd name="T7" fmla="*/ 0 h 5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8" h="5437">
                      <a:moveTo>
                        <a:pt x="7688" y="0"/>
                      </a:moveTo>
                      <a:lnTo>
                        <a:pt x="0" y="0"/>
                      </a:lnTo>
                      <a:cubicBezTo>
                        <a:pt x="0" y="2039"/>
                        <a:pt x="810" y="3995"/>
                        <a:pt x="2252" y="5437"/>
                      </a:cubicBezTo>
                      <a:lnTo>
                        <a:pt x="7688" y="0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" name="Freeform 271"/>
                <p:cNvSpPr>
                  <a:spLocks/>
                </p:cNvSpPr>
                <p:nvPr/>
              </p:nvSpPr>
              <p:spPr bwMode="auto">
                <a:xfrm>
                  <a:off x="5609629" y="3219451"/>
                  <a:ext cx="731838" cy="517525"/>
                </a:xfrm>
                <a:custGeom>
                  <a:avLst/>
                  <a:gdLst>
                    <a:gd name="T0" fmla="*/ 7688 w 7688"/>
                    <a:gd name="T1" fmla="*/ 5436 h 5436"/>
                    <a:gd name="T2" fmla="*/ 2252 w 7688"/>
                    <a:gd name="T3" fmla="*/ 0 h 5436"/>
                    <a:gd name="T4" fmla="*/ 0 w 7688"/>
                    <a:gd name="T5" fmla="*/ 5436 h 5436"/>
                    <a:gd name="T6" fmla="*/ 7688 w 7688"/>
                    <a:gd name="T7" fmla="*/ 5436 h 5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8" h="5436">
                      <a:moveTo>
                        <a:pt x="7688" y="5436"/>
                      </a:moveTo>
                      <a:lnTo>
                        <a:pt x="2252" y="0"/>
                      </a:lnTo>
                      <a:cubicBezTo>
                        <a:pt x="810" y="1442"/>
                        <a:pt x="0" y="3397"/>
                        <a:pt x="0" y="5436"/>
                      </a:cubicBezTo>
                      <a:lnTo>
                        <a:pt x="7688" y="5436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0" name="Freeform 273"/>
                <p:cNvSpPr>
                  <a:spLocks/>
                </p:cNvSpPr>
                <p:nvPr/>
              </p:nvSpPr>
              <p:spPr bwMode="auto">
                <a:xfrm>
                  <a:off x="5823942" y="3005138"/>
                  <a:ext cx="517525" cy="731838"/>
                </a:xfrm>
                <a:custGeom>
                  <a:avLst/>
                  <a:gdLst>
                    <a:gd name="T0" fmla="*/ 5436 w 5436"/>
                    <a:gd name="T1" fmla="*/ 7688 h 7688"/>
                    <a:gd name="T2" fmla="*/ 5436 w 5436"/>
                    <a:gd name="T3" fmla="*/ 0 h 7688"/>
                    <a:gd name="T4" fmla="*/ 0 w 5436"/>
                    <a:gd name="T5" fmla="*/ 2252 h 7688"/>
                    <a:gd name="T6" fmla="*/ 5436 w 5436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36" h="7688">
                      <a:moveTo>
                        <a:pt x="5436" y="7688"/>
                      </a:moveTo>
                      <a:lnTo>
                        <a:pt x="5436" y="0"/>
                      </a:lnTo>
                      <a:cubicBezTo>
                        <a:pt x="3397" y="0"/>
                        <a:pt x="1442" y="810"/>
                        <a:pt x="0" y="2252"/>
                      </a:cubicBezTo>
                      <a:lnTo>
                        <a:pt x="5436" y="7688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11" name="Oval 10"/>
              <p:cNvSpPr/>
              <p:nvPr/>
            </p:nvSpPr>
            <p:spPr bwMode="ltGray">
              <a:xfrm>
                <a:off x="5899371" y="3196976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6284455" y="3295636"/>
                <a:ext cx="301365" cy="7386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800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D4D8D"/>
                    </a:solidFill>
                    <a:effectLst/>
                    <a:uLnTx/>
                    <a:uFillTx/>
                    <a:latin typeface="Georgia" pitchFamily="18" charset="0"/>
                    <a:cs typeface="+mn-cs"/>
                  </a:rPr>
                  <a:t>1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 bwMode="ltGray">
            <a:xfrm>
              <a:off x="6394393" y="4242905"/>
              <a:ext cx="90000" cy="252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439393" y="4212679"/>
              <a:ext cx="0" cy="648072"/>
            </a:xfrm>
            <a:prstGeom prst="straightConnector1">
              <a:avLst/>
            </a:prstGeom>
            <a:noFill/>
            <a:ln w="53975" cap="rnd" cmpd="sng" algn="ctr">
              <a:solidFill>
                <a:srgbClr val="4E8ADA"/>
              </a:solidFill>
              <a:prstDash val="solid"/>
              <a:tailEnd type="arrow" w="lg" len="med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>
            <a:off x="2499681" y="1936888"/>
            <a:ext cx="1528763" cy="1871024"/>
            <a:chOff x="8714481" y="2989727"/>
            <a:chExt cx="1528763" cy="1871024"/>
          </a:xfrm>
        </p:grpSpPr>
        <p:grpSp>
          <p:nvGrpSpPr>
            <p:cNvPr id="22" name="Group 21"/>
            <p:cNvGrpSpPr/>
            <p:nvPr/>
          </p:nvGrpSpPr>
          <p:grpSpPr>
            <a:xfrm>
              <a:off x="8714481" y="2989727"/>
              <a:ext cx="1528763" cy="1463676"/>
              <a:chOff x="8714481" y="2959100"/>
              <a:chExt cx="1528763" cy="146367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714481" y="2959100"/>
                <a:ext cx="1528763" cy="1463676"/>
                <a:chOff x="8886825" y="2959100"/>
                <a:chExt cx="1528763" cy="1463676"/>
              </a:xfrm>
            </p:grpSpPr>
            <p:sp>
              <p:nvSpPr>
                <p:cNvPr id="27" name="Freeform 244"/>
                <p:cNvSpPr>
                  <a:spLocks/>
                </p:cNvSpPr>
                <p:nvPr/>
              </p:nvSpPr>
              <p:spPr bwMode="auto">
                <a:xfrm>
                  <a:off x="9650413" y="2959100"/>
                  <a:ext cx="635000" cy="731838"/>
                </a:xfrm>
                <a:custGeom>
                  <a:avLst/>
                  <a:gdLst>
                    <a:gd name="T0" fmla="*/ 0 w 6659"/>
                    <a:gd name="T1" fmla="*/ 7688 h 7688"/>
                    <a:gd name="T2" fmla="*/ 6659 w 6659"/>
                    <a:gd name="T3" fmla="*/ 3844 h 7688"/>
                    <a:gd name="T4" fmla="*/ 0 w 6659"/>
                    <a:gd name="T5" fmla="*/ 0 h 7688"/>
                    <a:gd name="T6" fmla="*/ 0 w 6659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8">
                      <a:moveTo>
                        <a:pt x="0" y="7688"/>
                      </a:moveTo>
                      <a:lnTo>
                        <a:pt x="6659" y="3844"/>
                      </a:lnTo>
                      <a:cubicBezTo>
                        <a:pt x="5285" y="1465"/>
                        <a:pt x="2747" y="0"/>
                        <a:pt x="0" y="0"/>
                      </a:cubicBezTo>
                      <a:lnTo>
                        <a:pt x="0" y="7688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8" name="Freeform 246"/>
                <p:cNvSpPr>
                  <a:spLocks/>
                </p:cNvSpPr>
                <p:nvPr/>
              </p:nvSpPr>
              <p:spPr bwMode="auto">
                <a:xfrm>
                  <a:off x="9650413" y="3324225"/>
                  <a:ext cx="765175" cy="733425"/>
                </a:xfrm>
                <a:custGeom>
                  <a:avLst/>
                  <a:gdLst>
                    <a:gd name="T0" fmla="*/ 0 w 8032"/>
                    <a:gd name="T1" fmla="*/ 3844 h 7689"/>
                    <a:gd name="T2" fmla="*/ 6659 w 8032"/>
                    <a:gd name="T3" fmla="*/ 7689 h 7689"/>
                    <a:gd name="T4" fmla="*/ 6659 w 8032"/>
                    <a:gd name="T5" fmla="*/ 0 h 7689"/>
                    <a:gd name="T6" fmla="*/ 0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0" y="3844"/>
                      </a:moveTo>
                      <a:lnTo>
                        <a:pt x="6659" y="7689"/>
                      </a:lnTo>
                      <a:cubicBezTo>
                        <a:pt x="8032" y="5310"/>
                        <a:pt x="8032" y="2379"/>
                        <a:pt x="6659" y="0"/>
                      </a:cubicBezTo>
                      <a:lnTo>
                        <a:pt x="0" y="3844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9" name="Freeform 248"/>
                <p:cNvSpPr>
                  <a:spLocks/>
                </p:cNvSpPr>
                <p:nvPr/>
              </p:nvSpPr>
              <p:spPr bwMode="auto">
                <a:xfrm>
                  <a:off x="9650413" y="3690938"/>
                  <a:ext cx="635000" cy="731838"/>
                </a:xfrm>
                <a:custGeom>
                  <a:avLst/>
                  <a:gdLst>
                    <a:gd name="T0" fmla="*/ 0 w 6659"/>
                    <a:gd name="T1" fmla="*/ 0 h 7689"/>
                    <a:gd name="T2" fmla="*/ 0 w 6659"/>
                    <a:gd name="T3" fmla="*/ 7689 h 7689"/>
                    <a:gd name="T4" fmla="*/ 6659 w 6659"/>
                    <a:gd name="T5" fmla="*/ 3845 h 7689"/>
                    <a:gd name="T6" fmla="*/ 0 w 6659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9">
                      <a:moveTo>
                        <a:pt x="0" y="0"/>
                      </a:moveTo>
                      <a:lnTo>
                        <a:pt x="0" y="7689"/>
                      </a:lnTo>
                      <a:cubicBezTo>
                        <a:pt x="2747" y="7689"/>
                        <a:pt x="5285" y="6223"/>
                        <a:pt x="6659" y="384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0" name="Freeform 250"/>
                <p:cNvSpPr>
                  <a:spLocks/>
                </p:cNvSpPr>
                <p:nvPr/>
              </p:nvSpPr>
              <p:spPr bwMode="auto">
                <a:xfrm>
                  <a:off x="9017000" y="3690938"/>
                  <a:ext cx="633413" cy="731838"/>
                </a:xfrm>
                <a:custGeom>
                  <a:avLst/>
                  <a:gdLst>
                    <a:gd name="T0" fmla="*/ 6658 w 6658"/>
                    <a:gd name="T1" fmla="*/ 0 h 7689"/>
                    <a:gd name="T2" fmla="*/ 0 w 6658"/>
                    <a:gd name="T3" fmla="*/ 3845 h 7689"/>
                    <a:gd name="T4" fmla="*/ 6658 w 6658"/>
                    <a:gd name="T5" fmla="*/ 7689 h 7689"/>
                    <a:gd name="T6" fmla="*/ 6658 w 6658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9">
                      <a:moveTo>
                        <a:pt x="6658" y="0"/>
                      </a:moveTo>
                      <a:lnTo>
                        <a:pt x="0" y="3845"/>
                      </a:lnTo>
                      <a:cubicBezTo>
                        <a:pt x="1373" y="6223"/>
                        <a:pt x="3911" y="7689"/>
                        <a:pt x="6658" y="7689"/>
                      </a:cubicBezTo>
                      <a:lnTo>
                        <a:pt x="6658" y="0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1" name="Freeform 252"/>
                <p:cNvSpPr>
                  <a:spLocks/>
                </p:cNvSpPr>
                <p:nvPr/>
              </p:nvSpPr>
              <p:spPr bwMode="auto">
                <a:xfrm>
                  <a:off x="8886825" y="3324225"/>
                  <a:ext cx="763588" cy="733425"/>
                </a:xfrm>
                <a:custGeom>
                  <a:avLst/>
                  <a:gdLst>
                    <a:gd name="T0" fmla="*/ 8032 w 8032"/>
                    <a:gd name="T1" fmla="*/ 3844 h 7689"/>
                    <a:gd name="T2" fmla="*/ 1374 w 8032"/>
                    <a:gd name="T3" fmla="*/ 0 h 7689"/>
                    <a:gd name="T4" fmla="*/ 1374 w 8032"/>
                    <a:gd name="T5" fmla="*/ 7689 h 7689"/>
                    <a:gd name="T6" fmla="*/ 8032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8032" y="3844"/>
                      </a:moveTo>
                      <a:lnTo>
                        <a:pt x="1374" y="0"/>
                      </a:lnTo>
                      <a:cubicBezTo>
                        <a:pt x="0" y="2379"/>
                        <a:pt x="0" y="5310"/>
                        <a:pt x="1374" y="7689"/>
                      </a:cubicBezTo>
                      <a:lnTo>
                        <a:pt x="8032" y="3844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2" name="Freeform 254"/>
                <p:cNvSpPr>
                  <a:spLocks/>
                </p:cNvSpPr>
                <p:nvPr/>
              </p:nvSpPr>
              <p:spPr bwMode="auto">
                <a:xfrm>
                  <a:off x="9017000" y="2959100"/>
                  <a:ext cx="633413" cy="731838"/>
                </a:xfrm>
                <a:custGeom>
                  <a:avLst/>
                  <a:gdLst>
                    <a:gd name="T0" fmla="*/ 6658 w 6658"/>
                    <a:gd name="T1" fmla="*/ 7688 h 7688"/>
                    <a:gd name="T2" fmla="*/ 6658 w 6658"/>
                    <a:gd name="T3" fmla="*/ 0 h 7688"/>
                    <a:gd name="T4" fmla="*/ 0 w 6658"/>
                    <a:gd name="T5" fmla="*/ 3844 h 7688"/>
                    <a:gd name="T6" fmla="*/ 6658 w 6658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8">
                      <a:moveTo>
                        <a:pt x="6658" y="7688"/>
                      </a:moveTo>
                      <a:lnTo>
                        <a:pt x="6658" y="0"/>
                      </a:lnTo>
                      <a:cubicBezTo>
                        <a:pt x="3911" y="0"/>
                        <a:pt x="1373" y="1465"/>
                        <a:pt x="0" y="3844"/>
                      </a:cubicBezTo>
                      <a:lnTo>
                        <a:pt x="6658" y="7688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26" name="Oval 25"/>
              <p:cNvSpPr/>
              <p:nvPr/>
            </p:nvSpPr>
            <p:spPr bwMode="ltGray">
              <a:xfrm>
                <a:off x="8938862" y="3150938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ltGray">
            <a:xfrm>
              <a:off x="9433042" y="4242905"/>
              <a:ext cx="90000" cy="252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9478042" y="4212679"/>
              <a:ext cx="0" cy="648072"/>
            </a:xfrm>
            <a:prstGeom prst="straightConnector1">
              <a:avLst/>
            </a:prstGeom>
            <a:noFill/>
            <a:ln w="53975" cap="rnd" cmpd="sng" algn="ctr">
              <a:solidFill>
                <a:srgbClr val="2D74D3"/>
              </a:solidFill>
              <a:prstDash val="solid"/>
              <a:tailEnd type="arrow" w="lg" len="med"/>
            </a:ln>
            <a:effectLst/>
          </p:spPr>
        </p:cxnSp>
      </p:grpSp>
      <p:grpSp>
        <p:nvGrpSpPr>
          <p:cNvPr id="33" name="Group 32"/>
          <p:cNvGrpSpPr/>
          <p:nvPr/>
        </p:nvGrpSpPr>
        <p:grpSpPr>
          <a:xfrm>
            <a:off x="6270925" y="1936888"/>
            <a:ext cx="1528763" cy="1871024"/>
            <a:chOff x="8714481" y="2989727"/>
            <a:chExt cx="1528763" cy="1871024"/>
          </a:xfrm>
        </p:grpSpPr>
        <p:grpSp>
          <p:nvGrpSpPr>
            <p:cNvPr id="34" name="Group 33"/>
            <p:cNvGrpSpPr/>
            <p:nvPr/>
          </p:nvGrpSpPr>
          <p:grpSpPr>
            <a:xfrm>
              <a:off x="8714481" y="2989727"/>
              <a:ext cx="1528763" cy="1463676"/>
              <a:chOff x="8714481" y="2959100"/>
              <a:chExt cx="1528763" cy="1463676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8714481" y="2959100"/>
                <a:ext cx="1528763" cy="1463676"/>
                <a:chOff x="8886825" y="2959100"/>
                <a:chExt cx="1528763" cy="1463676"/>
              </a:xfrm>
            </p:grpSpPr>
            <p:sp>
              <p:nvSpPr>
                <p:cNvPr id="39" name="Freeform 244"/>
                <p:cNvSpPr>
                  <a:spLocks/>
                </p:cNvSpPr>
                <p:nvPr/>
              </p:nvSpPr>
              <p:spPr bwMode="auto">
                <a:xfrm>
                  <a:off x="9650413" y="2959100"/>
                  <a:ext cx="635000" cy="731838"/>
                </a:xfrm>
                <a:custGeom>
                  <a:avLst/>
                  <a:gdLst>
                    <a:gd name="T0" fmla="*/ 0 w 6659"/>
                    <a:gd name="T1" fmla="*/ 7688 h 7688"/>
                    <a:gd name="T2" fmla="*/ 6659 w 6659"/>
                    <a:gd name="T3" fmla="*/ 3844 h 7688"/>
                    <a:gd name="T4" fmla="*/ 0 w 6659"/>
                    <a:gd name="T5" fmla="*/ 0 h 7688"/>
                    <a:gd name="T6" fmla="*/ 0 w 6659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8">
                      <a:moveTo>
                        <a:pt x="0" y="7688"/>
                      </a:moveTo>
                      <a:lnTo>
                        <a:pt x="6659" y="3844"/>
                      </a:lnTo>
                      <a:cubicBezTo>
                        <a:pt x="5285" y="1465"/>
                        <a:pt x="2747" y="0"/>
                        <a:pt x="0" y="0"/>
                      </a:cubicBezTo>
                      <a:lnTo>
                        <a:pt x="0" y="7688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0" name="Freeform 246"/>
                <p:cNvSpPr>
                  <a:spLocks/>
                </p:cNvSpPr>
                <p:nvPr/>
              </p:nvSpPr>
              <p:spPr bwMode="auto">
                <a:xfrm>
                  <a:off x="9650413" y="3324225"/>
                  <a:ext cx="765175" cy="733425"/>
                </a:xfrm>
                <a:custGeom>
                  <a:avLst/>
                  <a:gdLst>
                    <a:gd name="T0" fmla="*/ 0 w 8032"/>
                    <a:gd name="T1" fmla="*/ 3844 h 7689"/>
                    <a:gd name="T2" fmla="*/ 6659 w 8032"/>
                    <a:gd name="T3" fmla="*/ 7689 h 7689"/>
                    <a:gd name="T4" fmla="*/ 6659 w 8032"/>
                    <a:gd name="T5" fmla="*/ 0 h 7689"/>
                    <a:gd name="T6" fmla="*/ 0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0" y="3844"/>
                      </a:moveTo>
                      <a:lnTo>
                        <a:pt x="6659" y="7689"/>
                      </a:lnTo>
                      <a:cubicBezTo>
                        <a:pt x="8032" y="5310"/>
                        <a:pt x="8032" y="2379"/>
                        <a:pt x="6659" y="0"/>
                      </a:cubicBezTo>
                      <a:lnTo>
                        <a:pt x="0" y="3844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1" name="Freeform 248"/>
                <p:cNvSpPr>
                  <a:spLocks/>
                </p:cNvSpPr>
                <p:nvPr/>
              </p:nvSpPr>
              <p:spPr bwMode="auto">
                <a:xfrm>
                  <a:off x="9650413" y="3690938"/>
                  <a:ext cx="635000" cy="731838"/>
                </a:xfrm>
                <a:custGeom>
                  <a:avLst/>
                  <a:gdLst>
                    <a:gd name="T0" fmla="*/ 0 w 6659"/>
                    <a:gd name="T1" fmla="*/ 0 h 7689"/>
                    <a:gd name="T2" fmla="*/ 0 w 6659"/>
                    <a:gd name="T3" fmla="*/ 7689 h 7689"/>
                    <a:gd name="T4" fmla="*/ 6659 w 6659"/>
                    <a:gd name="T5" fmla="*/ 3845 h 7689"/>
                    <a:gd name="T6" fmla="*/ 0 w 6659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9">
                      <a:moveTo>
                        <a:pt x="0" y="0"/>
                      </a:moveTo>
                      <a:lnTo>
                        <a:pt x="0" y="7689"/>
                      </a:lnTo>
                      <a:cubicBezTo>
                        <a:pt x="2747" y="7689"/>
                        <a:pt x="5285" y="6223"/>
                        <a:pt x="6659" y="384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2" name="Freeform 250"/>
                <p:cNvSpPr>
                  <a:spLocks/>
                </p:cNvSpPr>
                <p:nvPr/>
              </p:nvSpPr>
              <p:spPr bwMode="auto">
                <a:xfrm>
                  <a:off x="9017000" y="3690938"/>
                  <a:ext cx="633413" cy="731838"/>
                </a:xfrm>
                <a:custGeom>
                  <a:avLst/>
                  <a:gdLst>
                    <a:gd name="T0" fmla="*/ 6658 w 6658"/>
                    <a:gd name="T1" fmla="*/ 0 h 7689"/>
                    <a:gd name="T2" fmla="*/ 0 w 6658"/>
                    <a:gd name="T3" fmla="*/ 3845 h 7689"/>
                    <a:gd name="T4" fmla="*/ 6658 w 6658"/>
                    <a:gd name="T5" fmla="*/ 7689 h 7689"/>
                    <a:gd name="T6" fmla="*/ 6658 w 6658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9">
                      <a:moveTo>
                        <a:pt x="6658" y="0"/>
                      </a:moveTo>
                      <a:lnTo>
                        <a:pt x="0" y="3845"/>
                      </a:lnTo>
                      <a:cubicBezTo>
                        <a:pt x="1373" y="6223"/>
                        <a:pt x="3911" y="7689"/>
                        <a:pt x="6658" y="7689"/>
                      </a:cubicBezTo>
                      <a:lnTo>
                        <a:pt x="6658" y="0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3" name="Freeform 252"/>
                <p:cNvSpPr>
                  <a:spLocks/>
                </p:cNvSpPr>
                <p:nvPr/>
              </p:nvSpPr>
              <p:spPr bwMode="auto">
                <a:xfrm>
                  <a:off x="8886825" y="3324225"/>
                  <a:ext cx="763588" cy="733425"/>
                </a:xfrm>
                <a:custGeom>
                  <a:avLst/>
                  <a:gdLst>
                    <a:gd name="T0" fmla="*/ 8032 w 8032"/>
                    <a:gd name="T1" fmla="*/ 3844 h 7689"/>
                    <a:gd name="T2" fmla="*/ 1374 w 8032"/>
                    <a:gd name="T3" fmla="*/ 0 h 7689"/>
                    <a:gd name="T4" fmla="*/ 1374 w 8032"/>
                    <a:gd name="T5" fmla="*/ 7689 h 7689"/>
                    <a:gd name="T6" fmla="*/ 8032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8032" y="3844"/>
                      </a:moveTo>
                      <a:lnTo>
                        <a:pt x="1374" y="0"/>
                      </a:lnTo>
                      <a:cubicBezTo>
                        <a:pt x="0" y="2379"/>
                        <a:pt x="0" y="5310"/>
                        <a:pt x="1374" y="7689"/>
                      </a:cubicBezTo>
                      <a:lnTo>
                        <a:pt x="8032" y="3844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4" name="Freeform 254"/>
                <p:cNvSpPr>
                  <a:spLocks/>
                </p:cNvSpPr>
                <p:nvPr/>
              </p:nvSpPr>
              <p:spPr bwMode="auto">
                <a:xfrm>
                  <a:off x="9017000" y="2959100"/>
                  <a:ext cx="633413" cy="731838"/>
                </a:xfrm>
                <a:custGeom>
                  <a:avLst/>
                  <a:gdLst>
                    <a:gd name="T0" fmla="*/ 6658 w 6658"/>
                    <a:gd name="T1" fmla="*/ 7688 h 7688"/>
                    <a:gd name="T2" fmla="*/ 6658 w 6658"/>
                    <a:gd name="T3" fmla="*/ 0 h 7688"/>
                    <a:gd name="T4" fmla="*/ 0 w 6658"/>
                    <a:gd name="T5" fmla="*/ 3844 h 7688"/>
                    <a:gd name="T6" fmla="*/ 6658 w 6658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8">
                      <a:moveTo>
                        <a:pt x="6658" y="7688"/>
                      </a:moveTo>
                      <a:lnTo>
                        <a:pt x="6658" y="0"/>
                      </a:lnTo>
                      <a:cubicBezTo>
                        <a:pt x="3911" y="0"/>
                        <a:pt x="1373" y="1465"/>
                        <a:pt x="0" y="3844"/>
                      </a:cubicBezTo>
                      <a:lnTo>
                        <a:pt x="6658" y="7688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38" name="Oval 37"/>
              <p:cNvSpPr/>
              <p:nvPr/>
            </p:nvSpPr>
            <p:spPr bwMode="ltGray">
              <a:xfrm>
                <a:off x="8938862" y="3150938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 bwMode="ltGray">
            <a:xfrm>
              <a:off x="9433042" y="4242905"/>
              <a:ext cx="90000" cy="252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9478042" y="4212679"/>
              <a:ext cx="0" cy="648072"/>
            </a:xfrm>
            <a:prstGeom prst="straightConnector1">
              <a:avLst/>
            </a:prstGeom>
            <a:noFill/>
            <a:ln w="53975" cap="rnd" cmpd="sng" algn="ctr">
              <a:solidFill>
                <a:srgbClr val="1D4D8D"/>
              </a:solidFill>
              <a:prstDash val="solid"/>
              <a:tailEnd type="arrow" w="lg" len="med"/>
            </a:ln>
            <a:effectLst/>
          </p:spPr>
        </p:cxnSp>
      </p:grpSp>
      <p:grpSp>
        <p:nvGrpSpPr>
          <p:cNvPr id="45" name="Group 44"/>
          <p:cNvGrpSpPr/>
          <p:nvPr/>
        </p:nvGrpSpPr>
        <p:grpSpPr>
          <a:xfrm>
            <a:off x="8026714" y="1911110"/>
            <a:ext cx="1528763" cy="1871024"/>
            <a:chOff x="8714481" y="2989727"/>
            <a:chExt cx="1528763" cy="1871024"/>
          </a:xfrm>
        </p:grpSpPr>
        <p:grpSp>
          <p:nvGrpSpPr>
            <p:cNvPr id="46" name="Group 45"/>
            <p:cNvGrpSpPr/>
            <p:nvPr/>
          </p:nvGrpSpPr>
          <p:grpSpPr>
            <a:xfrm>
              <a:off x="8714481" y="2989727"/>
              <a:ext cx="1528763" cy="1463676"/>
              <a:chOff x="8714481" y="2959100"/>
              <a:chExt cx="1528763" cy="1463676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714481" y="2959100"/>
                <a:ext cx="1528763" cy="1463676"/>
                <a:chOff x="8886825" y="2959100"/>
                <a:chExt cx="1528763" cy="1463676"/>
              </a:xfrm>
            </p:grpSpPr>
            <p:sp>
              <p:nvSpPr>
                <p:cNvPr id="51" name="Freeform 244"/>
                <p:cNvSpPr>
                  <a:spLocks/>
                </p:cNvSpPr>
                <p:nvPr/>
              </p:nvSpPr>
              <p:spPr bwMode="auto">
                <a:xfrm>
                  <a:off x="9650413" y="2959100"/>
                  <a:ext cx="635000" cy="731838"/>
                </a:xfrm>
                <a:custGeom>
                  <a:avLst/>
                  <a:gdLst>
                    <a:gd name="T0" fmla="*/ 0 w 6659"/>
                    <a:gd name="T1" fmla="*/ 7688 h 7688"/>
                    <a:gd name="T2" fmla="*/ 6659 w 6659"/>
                    <a:gd name="T3" fmla="*/ 3844 h 7688"/>
                    <a:gd name="T4" fmla="*/ 0 w 6659"/>
                    <a:gd name="T5" fmla="*/ 0 h 7688"/>
                    <a:gd name="T6" fmla="*/ 0 w 6659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8">
                      <a:moveTo>
                        <a:pt x="0" y="7688"/>
                      </a:moveTo>
                      <a:lnTo>
                        <a:pt x="6659" y="3844"/>
                      </a:lnTo>
                      <a:cubicBezTo>
                        <a:pt x="5285" y="1465"/>
                        <a:pt x="2747" y="0"/>
                        <a:pt x="0" y="0"/>
                      </a:cubicBezTo>
                      <a:lnTo>
                        <a:pt x="0" y="7688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2" name="Freeform 246"/>
                <p:cNvSpPr>
                  <a:spLocks/>
                </p:cNvSpPr>
                <p:nvPr/>
              </p:nvSpPr>
              <p:spPr bwMode="auto">
                <a:xfrm>
                  <a:off x="9650413" y="3324225"/>
                  <a:ext cx="765175" cy="733425"/>
                </a:xfrm>
                <a:custGeom>
                  <a:avLst/>
                  <a:gdLst>
                    <a:gd name="T0" fmla="*/ 0 w 8032"/>
                    <a:gd name="T1" fmla="*/ 3844 h 7689"/>
                    <a:gd name="T2" fmla="*/ 6659 w 8032"/>
                    <a:gd name="T3" fmla="*/ 7689 h 7689"/>
                    <a:gd name="T4" fmla="*/ 6659 w 8032"/>
                    <a:gd name="T5" fmla="*/ 0 h 7689"/>
                    <a:gd name="T6" fmla="*/ 0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0" y="3844"/>
                      </a:moveTo>
                      <a:lnTo>
                        <a:pt x="6659" y="7689"/>
                      </a:lnTo>
                      <a:cubicBezTo>
                        <a:pt x="8032" y="5310"/>
                        <a:pt x="8032" y="2379"/>
                        <a:pt x="6659" y="0"/>
                      </a:cubicBezTo>
                      <a:lnTo>
                        <a:pt x="0" y="3844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3" name="Freeform 248"/>
                <p:cNvSpPr>
                  <a:spLocks/>
                </p:cNvSpPr>
                <p:nvPr/>
              </p:nvSpPr>
              <p:spPr bwMode="auto">
                <a:xfrm>
                  <a:off x="9650413" y="3690938"/>
                  <a:ext cx="635000" cy="731838"/>
                </a:xfrm>
                <a:custGeom>
                  <a:avLst/>
                  <a:gdLst>
                    <a:gd name="T0" fmla="*/ 0 w 6659"/>
                    <a:gd name="T1" fmla="*/ 0 h 7689"/>
                    <a:gd name="T2" fmla="*/ 0 w 6659"/>
                    <a:gd name="T3" fmla="*/ 7689 h 7689"/>
                    <a:gd name="T4" fmla="*/ 6659 w 6659"/>
                    <a:gd name="T5" fmla="*/ 3845 h 7689"/>
                    <a:gd name="T6" fmla="*/ 0 w 6659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9">
                      <a:moveTo>
                        <a:pt x="0" y="0"/>
                      </a:moveTo>
                      <a:lnTo>
                        <a:pt x="0" y="7689"/>
                      </a:lnTo>
                      <a:cubicBezTo>
                        <a:pt x="2747" y="7689"/>
                        <a:pt x="5285" y="6223"/>
                        <a:pt x="6659" y="384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4" name="Freeform 250"/>
                <p:cNvSpPr>
                  <a:spLocks/>
                </p:cNvSpPr>
                <p:nvPr/>
              </p:nvSpPr>
              <p:spPr bwMode="auto">
                <a:xfrm>
                  <a:off x="9017000" y="3690938"/>
                  <a:ext cx="633413" cy="731838"/>
                </a:xfrm>
                <a:custGeom>
                  <a:avLst/>
                  <a:gdLst>
                    <a:gd name="T0" fmla="*/ 6658 w 6658"/>
                    <a:gd name="T1" fmla="*/ 0 h 7689"/>
                    <a:gd name="T2" fmla="*/ 0 w 6658"/>
                    <a:gd name="T3" fmla="*/ 3845 h 7689"/>
                    <a:gd name="T4" fmla="*/ 6658 w 6658"/>
                    <a:gd name="T5" fmla="*/ 7689 h 7689"/>
                    <a:gd name="T6" fmla="*/ 6658 w 6658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9">
                      <a:moveTo>
                        <a:pt x="6658" y="0"/>
                      </a:moveTo>
                      <a:lnTo>
                        <a:pt x="0" y="3845"/>
                      </a:lnTo>
                      <a:cubicBezTo>
                        <a:pt x="1373" y="6223"/>
                        <a:pt x="3911" y="7689"/>
                        <a:pt x="6658" y="7689"/>
                      </a:cubicBezTo>
                      <a:lnTo>
                        <a:pt x="6658" y="0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5" name="Freeform 252"/>
                <p:cNvSpPr>
                  <a:spLocks/>
                </p:cNvSpPr>
                <p:nvPr/>
              </p:nvSpPr>
              <p:spPr bwMode="auto">
                <a:xfrm>
                  <a:off x="8886825" y="3324225"/>
                  <a:ext cx="763588" cy="733425"/>
                </a:xfrm>
                <a:custGeom>
                  <a:avLst/>
                  <a:gdLst>
                    <a:gd name="T0" fmla="*/ 8032 w 8032"/>
                    <a:gd name="T1" fmla="*/ 3844 h 7689"/>
                    <a:gd name="T2" fmla="*/ 1374 w 8032"/>
                    <a:gd name="T3" fmla="*/ 0 h 7689"/>
                    <a:gd name="T4" fmla="*/ 1374 w 8032"/>
                    <a:gd name="T5" fmla="*/ 7689 h 7689"/>
                    <a:gd name="T6" fmla="*/ 8032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8032" y="3844"/>
                      </a:moveTo>
                      <a:lnTo>
                        <a:pt x="1374" y="0"/>
                      </a:lnTo>
                      <a:cubicBezTo>
                        <a:pt x="0" y="2379"/>
                        <a:pt x="0" y="5310"/>
                        <a:pt x="1374" y="7689"/>
                      </a:cubicBezTo>
                      <a:lnTo>
                        <a:pt x="8032" y="3844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6" name="Freeform 254"/>
                <p:cNvSpPr>
                  <a:spLocks/>
                </p:cNvSpPr>
                <p:nvPr/>
              </p:nvSpPr>
              <p:spPr bwMode="auto">
                <a:xfrm>
                  <a:off x="9017000" y="2959100"/>
                  <a:ext cx="633413" cy="731838"/>
                </a:xfrm>
                <a:custGeom>
                  <a:avLst/>
                  <a:gdLst>
                    <a:gd name="T0" fmla="*/ 6658 w 6658"/>
                    <a:gd name="T1" fmla="*/ 7688 h 7688"/>
                    <a:gd name="T2" fmla="*/ 6658 w 6658"/>
                    <a:gd name="T3" fmla="*/ 0 h 7688"/>
                    <a:gd name="T4" fmla="*/ 0 w 6658"/>
                    <a:gd name="T5" fmla="*/ 3844 h 7688"/>
                    <a:gd name="T6" fmla="*/ 6658 w 6658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8">
                      <a:moveTo>
                        <a:pt x="6658" y="7688"/>
                      </a:moveTo>
                      <a:lnTo>
                        <a:pt x="6658" y="0"/>
                      </a:lnTo>
                      <a:cubicBezTo>
                        <a:pt x="3911" y="0"/>
                        <a:pt x="1373" y="1465"/>
                        <a:pt x="0" y="3844"/>
                      </a:cubicBezTo>
                      <a:lnTo>
                        <a:pt x="6658" y="7688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50" name="Oval 49"/>
              <p:cNvSpPr/>
              <p:nvPr/>
            </p:nvSpPr>
            <p:spPr bwMode="ltGray">
              <a:xfrm>
                <a:off x="8938862" y="3150938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 bwMode="ltGray">
            <a:xfrm>
              <a:off x="9433042" y="4242905"/>
              <a:ext cx="90000" cy="252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9478042" y="4212679"/>
              <a:ext cx="0" cy="648072"/>
            </a:xfrm>
            <a:prstGeom prst="straightConnector1">
              <a:avLst/>
            </a:prstGeom>
            <a:noFill/>
            <a:ln w="53975" cap="rnd" cmpd="sng" algn="ctr">
              <a:solidFill>
                <a:srgbClr val="2561B1"/>
              </a:solidFill>
              <a:prstDash val="solid"/>
              <a:tailEnd type="arrow" w="lg" len="med"/>
            </a:ln>
            <a:effectLst/>
          </p:spPr>
        </p:cxnSp>
      </p:grpSp>
      <p:sp>
        <p:nvSpPr>
          <p:cNvPr id="57" name="Rectangle 10"/>
          <p:cNvSpPr>
            <a:spLocks noChangeArrowheads="1"/>
          </p:cNvSpPr>
          <p:nvPr/>
        </p:nvSpPr>
        <p:spPr bwMode="auto">
          <a:xfrm>
            <a:off x="3116469" y="2355836"/>
            <a:ext cx="26129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i="1" u="none" strike="noStrike" kern="0" cap="none" spc="0" normalizeH="0" baseline="0" noProof="0" dirty="0" smtClean="0">
                <a:ln>
                  <a:noFill/>
                </a:ln>
                <a:solidFill>
                  <a:srgbClr val="1D4D8D"/>
                </a:solidFill>
                <a:effectLst/>
                <a:uLnTx/>
                <a:uFillTx/>
                <a:latin typeface="Georgia" pitchFamily="18" charset="0"/>
                <a:cs typeface="+mn-cs"/>
              </a:rPr>
              <a:t>6</a:t>
            </a:r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6613641" y="2343956"/>
            <a:ext cx="83837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i="1" u="none" strike="noStrike" kern="0" cap="none" spc="0" normalizeH="0" baseline="0" noProof="0" dirty="0" smtClean="0">
                <a:ln>
                  <a:noFill/>
                </a:ln>
                <a:solidFill>
                  <a:srgbClr val="1D4D8D"/>
                </a:solidFill>
                <a:effectLst/>
                <a:uLnTx/>
                <a:uFillTx/>
                <a:latin typeface="Georgia" pitchFamily="18" charset="0"/>
                <a:cs typeface="+mn-cs"/>
              </a:rPr>
              <a:t>130</a:t>
            </a:r>
          </a:p>
        </p:txBody>
      </p:sp>
      <p:sp>
        <p:nvSpPr>
          <p:cNvPr id="59" name="Rectangle 10"/>
          <p:cNvSpPr>
            <a:spLocks noChangeArrowheads="1"/>
          </p:cNvSpPr>
          <p:nvPr/>
        </p:nvSpPr>
        <p:spPr bwMode="auto">
          <a:xfrm>
            <a:off x="8277321" y="2448169"/>
            <a:ext cx="1016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1" u="none" strike="noStrike" kern="0" cap="none" spc="0" normalizeH="0" baseline="0" noProof="0" dirty="0" smtClean="0">
                <a:ln>
                  <a:noFill/>
                </a:ln>
                <a:solidFill>
                  <a:srgbClr val="1D4D8D"/>
                </a:solidFill>
                <a:effectLst/>
                <a:uLnTx/>
                <a:uFillTx/>
                <a:latin typeface="Georgia" pitchFamily="18" charset="0"/>
                <a:cs typeface="+mn-cs"/>
              </a:rPr>
              <a:t>1000+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2297279" y="3875730"/>
            <a:ext cx="1975170" cy="5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  <a:buFont typeface="Arial" pitchFamily="34" charset="0"/>
              <a:buChar char="•"/>
              <a:defRPr sz="200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 sz="1600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-"/>
              <a:defRPr sz="1400">
                <a:solidFill>
                  <a:srgbClr val="0F5494"/>
                </a:solidFill>
                <a:latin typeface="+mn-lt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1D4D8D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0" algn="ctr">
              <a:buFont typeface="Arial" pitchFamily="34" charset="0"/>
              <a:buNone/>
            </a:pPr>
            <a:r>
              <a:rPr lang="en-US" kern="0" dirty="0" err="1" smtClean="0"/>
              <a:t>Goedgekeurde</a:t>
            </a:r>
            <a:r>
              <a:rPr lang="en-US" kern="0" dirty="0" smtClean="0"/>
              <a:t> </a:t>
            </a:r>
            <a:r>
              <a:rPr lang="en-US" kern="0" dirty="0" err="1" smtClean="0"/>
              <a:t>domeinmodellen</a:t>
            </a:r>
            <a:endParaRPr lang="en-US" b="0" kern="0" dirty="0"/>
          </a:p>
        </p:txBody>
      </p:sp>
      <p:sp>
        <p:nvSpPr>
          <p:cNvPr id="61" name="Content Placeholder 2"/>
          <p:cNvSpPr txBox="1">
            <a:spLocks/>
          </p:cNvSpPr>
          <p:nvPr/>
        </p:nvSpPr>
        <p:spPr bwMode="auto">
          <a:xfrm>
            <a:off x="6139046" y="3868544"/>
            <a:ext cx="1782055" cy="5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  <a:buFont typeface="Arial" pitchFamily="34" charset="0"/>
              <a:buChar char="•"/>
              <a:defRPr sz="200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 sz="1600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-"/>
              <a:defRPr sz="1400">
                <a:solidFill>
                  <a:srgbClr val="0F5494"/>
                </a:solidFill>
                <a:latin typeface="+mn-lt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1D4D8D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0" algn="ctr">
              <a:buFont typeface="Arial" pitchFamily="34" charset="0"/>
              <a:buNone/>
            </a:pPr>
            <a:r>
              <a:rPr lang="en-US" b="0" kern="0" dirty="0" err="1" smtClean="0"/>
              <a:t>Medewerkers</a:t>
            </a:r>
            <a:endParaRPr lang="en-US" b="0" kern="0" dirty="0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7951502" y="3875730"/>
            <a:ext cx="1782055" cy="5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  <a:buFont typeface="Arial" pitchFamily="34" charset="0"/>
              <a:buChar char="•"/>
              <a:defRPr sz="200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 sz="1600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-"/>
              <a:defRPr sz="1400">
                <a:solidFill>
                  <a:srgbClr val="0F5494"/>
                </a:solidFill>
                <a:latin typeface="+mn-lt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1D4D8D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0" algn="ctr">
              <a:buFont typeface="Arial" pitchFamily="34" charset="0"/>
              <a:buNone/>
            </a:pPr>
            <a:r>
              <a:rPr lang="en-US" b="0" kern="0" dirty="0" err="1" smtClean="0"/>
              <a:t>Definities</a:t>
            </a:r>
            <a:endParaRPr lang="en-US" b="0" kern="0" dirty="0"/>
          </a:p>
        </p:txBody>
      </p:sp>
      <p:sp>
        <p:nvSpPr>
          <p:cNvPr id="63" name="TextBox 62"/>
          <p:cNvSpPr txBox="1"/>
          <p:nvPr/>
        </p:nvSpPr>
        <p:spPr>
          <a:xfrm>
            <a:off x="3046803" y="5417020"/>
            <a:ext cx="4120808" cy="6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rgbClr val="1D4D8D"/>
                </a:solidFill>
                <a:hlinkClick r:id="rId2"/>
              </a:rPr>
              <a:t>https://data.vlaanderen.be</a:t>
            </a:r>
            <a:endParaRPr lang="en-US" sz="1800" dirty="0">
              <a:solidFill>
                <a:srgbClr val="1D4D8D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430694" y="1929702"/>
            <a:ext cx="1528763" cy="1871024"/>
            <a:chOff x="8714481" y="2989727"/>
            <a:chExt cx="1528763" cy="1871024"/>
          </a:xfrm>
        </p:grpSpPr>
        <p:grpSp>
          <p:nvGrpSpPr>
            <p:cNvPr id="78" name="Group 77"/>
            <p:cNvGrpSpPr/>
            <p:nvPr/>
          </p:nvGrpSpPr>
          <p:grpSpPr>
            <a:xfrm>
              <a:off x="8714481" y="2989727"/>
              <a:ext cx="1528763" cy="1463676"/>
              <a:chOff x="8714481" y="2959100"/>
              <a:chExt cx="1528763" cy="1463676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8714481" y="2959100"/>
                <a:ext cx="1528763" cy="1463676"/>
                <a:chOff x="8886825" y="2959100"/>
                <a:chExt cx="1528763" cy="1463676"/>
              </a:xfrm>
            </p:grpSpPr>
            <p:sp>
              <p:nvSpPr>
                <p:cNvPr id="83" name="Freeform 244"/>
                <p:cNvSpPr>
                  <a:spLocks/>
                </p:cNvSpPr>
                <p:nvPr/>
              </p:nvSpPr>
              <p:spPr bwMode="auto">
                <a:xfrm>
                  <a:off x="9650413" y="2959100"/>
                  <a:ext cx="635000" cy="731838"/>
                </a:xfrm>
                <a:custGeom>
                  <a:avLst/>
                  <a:gdLst>
                    <a:gd name="T0" fmla="*/ 0 w 6659"/>
                    <a:gd name="T1" fmla="*/ 7688 h 7688"/>
                    <a:gd name="T2" fmla="*/ 6659 w 6659"/>
                    <a:gd name="T3" fmla="*/ 3844 h 7688"/>
                    <a:gd name="T4" fmla="*/ 0 w 6659"/>
                    <a:gd name="T5" fmla="*/ 0 h 7688"/>
                    <a:gd name="T6" fmla="*/ 0 w 6659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8">
                      <a:moveTo>
                        <a:pt x="0" y="7688"/>
                      </a:moveTo>
                      <a:lnTo>
                        <a:pt x="6659" y="3844"/>
                      </a:lnTo>
                      <a:cubicBezTo>
                        <a:pt x="5285" y="1465"/>
                        <a:pt x="2747" y="0"/>
                        <a:pt x="0" y="0"/>
                      </a:cubicBezTo>
                      <a:lnTo>
                        <a:pt x="0" y="7688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4" name="Freeform 246"/>
                <p:cNvSpPr>
                  <a:spLocks/>
                </p:cNvSpPr>
                <p:nvPr/>
              </p:nvSpPr>
              <p:spPr bwMode="auto">
                <a:xfrm>
                  <a:off x="9650413" y="3324225"/>
                  <a:ext cx="765175" cy="733425"/>
                </a:xfrm>
                <a:custGeom>
                  <a:avLst/>
                  <a:gdLst>
                    <a:gd name="T0" fmla="*/ 0 w 8032"/>
                    <a:gd name="T1" fmla="*/ 3844 h 7689"/>
                    <a:gd name="T2" fmla="*/ 6659 w 8032"/>
                    <a:gd name="T3" fmla="*/ 7689 h 7689"/>
                    <a:gd name="T4" fmla="*/ 6659 w 8032"/>
                    <a:gd name="T5" fmla="*/ 0 h 7689"/>
                    <a:gd name="T6" fmla="*/ 0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0" y="3844"/>
                      </a:moveTo>
                      <a:lnTo>
                        <a:pt x="6659" y="7689"/>
                      </a:lnTo>
                      <a:cubicBezTo>
                        <a:pt x="8032" y="5310"/>
                        <a:pt x="8032" y="2379"/>
                        <a:pt x="6659" y="0"/>
                      </a:cubicBezTo>
                      <a:lnTo>
                        <a:pt x="0" y="3844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5" name="Freeform 248"/>
                <p:cNvSpPr>
                  <a:spLocks/>
                </p:cNvSpPr>
                <p:nvPr/>
              </p:nvSpPr>
              <p:spPr bwMode="auto">
                <a:xfrm>
                  <a:off x="9650413" y="3690938"/>
                  <a:ext cx="635000" cy="731838"/>
                </a:xfrm>
                <a:custGeom>
                  <a:avLst/>
                  <a:gdLst>
                    <a:gd name="T0" fmla="*/ 0 w 6659"/>
                    <a:gd name="T1" fmla="*/ 0 h 7689"/>
                    <a:gd name="T2" fmla="*/ 0 w 6659"/>
                    <a:gd name="T3" fmla="*/ 7689 h 7689"/>
                    <a:gd name="T4" fmla="*/ 6659 w 6659"/>
                    <a:gd name="T5" fmla="*/ 3845 h 7689"/>
                    <a:gd name="T6" fmla="*/ 0 w 6659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9">
                      <a:moveTo>
                        <a:pt x="0" y="0"/>
                      </a:moveTo>
                      <a:lnTo>
                        <a:pt x="0" y="7689"/>
                      </a:lnTo>
                      <a:cubicBezTo>
                        <a:pt x="2747" y="7689"/>
                        <a:pt x="5285" y="6223"/>
                        <a:pt x="6659" y="384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6" name="Freeform 250"/>
                <p:cNvSpPr>
                  <a:spLocks/>
                </p:cNvSpPr>
                <p:nvPr/>
              </p:nvSpPr>
              <p:spPr bwMode="auto">
                <a:xfrm>
                  <a:off x="9017000" y="3690938"/>
                  <a:ext cx="633413" cy="731838"/>
                </a:xfrm>
                <a:custGeom>
                  <a:avLst/>
                  <a:gdLst>
                    <a:gd name="T0" fmla="*/ 6658 w 6658"/>
                    <a:gd name="T1" fmla="*/ 0 h 7689"/>
                    <a:gd name="T2" fmla="*/ 0 w 6658"/>
                    <a:gd name="T3" fmla="*/ 3845 h 7689"/>
                    <a:gd name="T4" fmla="*/ 6658 w 6658"/>
                    <a:gd name="T5" fmla="*/ 7689 h 7689"/>
                    <a:gd name="T6" fmla="*/ 6658 w 6658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9">
                      <a:moveTo>
                        <a:pt x="6658" y="0"/>
                      </a:moveTo>
                      <a:lnTo>
                        <a:pt x="0" y="3845"/>
                      </a:lnTo>
                      <a:cubicBezTo>
                        <a:pt x="1373" y="6223"/>
                        <a:pt x="3911" y="7689"/>
                        <a:pt x="6658" y="7689"/>
                      </a:cubicBezTo>
                      <a:lnTo>
                        <a:pt x="6658" y="0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7" name="Freeform 252"/>
                <p:cNvSpPr>
                  <a:spLocks/>
                </p:cNvSpPr>
                <p:nvPr/>
              </p:nvSpPr>
              <p:spPr bwMode="auto">
                <a:xfrm>
                  <a:off x="8886825" y="3324225"/>
                  <a:ext cx="763588" cy="733425"/>
                </a:xfrm>
                <a:custGeom>
                  <a:avLst/>
                  <a:gdLst>
                    <a:gd name="T0" fmla="*/ 8032 w 8032"/>
                    <a:gd name="T1" fmla="*/ 3844 h 7689"/>
                    <a:gd name="T2" fmla="*/ 1374 w 8032"/>
                    <a:gd name="T3" fmla="*/ 0 h 7689"/>
                    <a:gd name="T4" fmla="*/ 1374 w 8032"/>
                    <a:gd name="T5" fmla="*/ 7689 h 7689"/>
                    <a:gd name="T6" fmla="*/ 8032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8032" y="3844"/>
                      </a:moveTo>
                      <a:lnTo>
                        <a:pt x="1374" y="0"/>
                      </a:lnTo>
                      <a:cubicBezTo>
                        <a:pt x="0" y="2379"/>
                        <a:pt x="0" y="5310"/>
                        <a:pt x="1374" y="7689"/>
                      </a:cubicBezTo>
                      <a:lnTo>
                        <a:pt x="8032" y="3844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8" name="Freeform 254"/>
                <p:cNvSpPr>
                  <a:spLocks/>
                </p:cNvSpPr>
                <p:nvPr/>
              </p:nvSpPr>
              <p:spPr bwMode="auto">
                <a:xfrm>
                  <a:off x="9017000" y="2959100"/>
                  <a:ext cx="633413" cy="731838"/>
                </a:xfrm>
                <a:custGeom>
                  <a:avLst/>
                  <a:gdLst>
                    <a:gd name="T0" fmla="*/ 6658 w 6658"/>
                    <a:gd name="T1" fmla="*/ 7688 h 7688"/>
                    <a:gd name="T2" fmla="*/ 6658 w 6658"/>
                    <a:gd name="T3" fmla="*/ 0 h 7688"/>
                    <a:gd name="T4" fmla="*/ 0 w 6658"/>
                    <a:gd name="T5" fmla="*/ 3844 h 7688"/>
                    <a:gd name="T6" fmla="*/ 6658 w 6658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8">
                      <a:moveTo>
                        <a:pt x="6658" y="7688"/>
                      </a:moveTo>
                      <a:lnTo>
                        <a:pt x="6658" y="0"/>
                      </a:lnTo>
                      <a:cubicBezTo>
                        <a:pt x="3911" y="0"/>
                        <a:pt x="1373" y="1465"/>
                        <a:pt x="0" y="3844"/>
                      </a:cubicBezTo>
                      <a:lnTo>
                        <a:pt x="6658" y="7688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82" name="Oval 81"/>
              <p:cNvSpPr/>
              <p:nvPr/>
            </p:nvSpPr>
            <p:spPr bwMode="ltGray">
              <a:xfrm>
                <a:off x="8938862" y="3150938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9" name="Rectangle 78"/>
            <p:cNvSpPr/>
            <p:nvPr/>
          </p:nvSpPr>
          <p:spPr bwMode="ltGray">
            <a:xfrm>
              <a:off x="9433042" y="4242905"/>
              <a:ext cx="90000" cy="252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>
              <a:off x="9478042" y="4212679"/>
              <a:ext cx="0" cy="648072"/>
            </a:xfrm>
            <a:prstGeom prst="straightConnector1">
              <a:avLst/>
            </a:prstGeom>
            <a:noFill/>
            <a:ln w="53975" cap="rnd" cmpd="sng" algn="ctr">
              <a:solidFill>
                <a:srgbClr val="2D74D3"/>
              </a:solidFill>
              <a:prstDash val="solid"/>
              <a:tailEnd type="arrow" w="lg" len="med"/>
            </a:ln>
            <a:effectLst/>
          </p:spPr>
        </p:cxnSp>
      </p:grpSp>
      <p:sp>
        <p:nvSpPr>
          <p:cNvPr id="89" name="Rectangle 10"/>
          <p:cNvSpPr>
            <a:spLocks noChangeArrowheads="1"/>
          </p:cNvSpPr>
          <p:nvPr/>
        </p:nvSpPr>
        <p:spPr bwMode="auto">
          <a:xfrm>
            <a:off x="5047482" y="2348650"/>
            <a:ext cx="27571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i="1" u="none" strike="noStrike" kern="0" cap="none" spc="0" normalizeH="0" baseline="0" noProof="0" dirty="0" smtClean="0">
                <a:ln>
                  <a:noFill/>
                </a:ln>
                <a:solidFill>
                  <a:srgbClr val="1D4D8D"/>
                </a:solidFill>
                <a:effectLst/>
                <a:uLnTx/>
                <a:uFillTx/>
                <a:latin typeface="Georgia" pitchFamily="18" charset="0"/>
                <a:cs typeface="+mn-cs"/>
              </a:rPr>
              <a:t>8</a:t>
            </a:r>
          </a:p>
        </p:txBody>
      </p:sp>
      <p:sp>
        <p:nvSpPr>
          <p:cNvPr id="90" name="Content Placeholder 2"/>
          <p:cNvSpPr txBox="1">
            <a:spLocks/>
          </p:cNvSpPr>
          <p:nvPr/>
        </p:nvSpPr>
        <p:spPr bwMode="auto">
          <a:xfrm>
            <a:off x="4228292" y="3868544"/>
            <a:ext cx="1975170" cy="5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  <a:buFont typeface="Arial" pitchFamily="34" charset="0"/>
              <a:buChar char="•"/>
              <a:defRPr sz="200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 sz="1600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-"/>
              <a:defRPr sz="1400">
                <a:solidFill>
                  <a:srgbClr val="0F5494"/>
                </a:solidFill>
                <a:latin typeface="+mn-lt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1D4D8D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0" algn="ctr">
              <a:buFont typeface="Arial" pitchFamily="34" charset="0"/>
              <a:buNone/>
            </a:pPr>
            <a:r>
              <a:rPr lang="en-US" kern="0" dirty="0" err="1" smtClean="0"/>
              <a:t>Domeinmodellen</a:t>
            </a:r>
            <a:endParaRPr lang="en-US" kern="0" dirty="0" smtClean="0"/>
          </a:p>
          <a:p>
            <a:pPr indent="0" algn="ctr">
              <a:buFont typeface="Arial" pitchFamily="34" charset="0"/>
              <a:buNone/>
            </a:pPr>
            <a:r>
              <a:rPr lang="en-US" kern="0" dirty="0"/>
              <a:t>i</a:t>
            </a:r>
            <a:r>
              <a:rPr lang="en-US" b="0" kern="0" dirty="0" smtClean="0"/>
              <a:t>n </a:t>
            </a:r>
            <a:r>
              <a:rPr lang="en-US" b="0" kern="0" dirty="0" err="1" smtClean="0"/>
              <a:t>ontwikkeling</a:t>
            </a:r>
            <a:r>
              <a:rPr lang="en-US" kern="0" dirty="0"/>
              <a:t> </a:t>
            </a:r>
            <a:r>
              <a:rPr lang="en-US" kern="0" dirty="0" smtClean="0"/>
              <a:t>of review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0859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Demo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Linked</a:t>
            </a:r>
            <a:r>
              <a:rPr lang="nl-NL" dirty="0" smtClean="0"/>
              <a:t> Data editor voor </a:t>
            </a:r>
            <a:br>
              <a:rPr lang="nl-NL" dirty="0" smtClean="0"/>
            </a:br>
            <a:r>
              <a:rPr lang="nl-NL" dirty="0" smtClean="0"/>
              <a:t>Lokale Besluiten</a:t>
            </a:r>
            <a:r>
              <a:rPr lang="nl-NL" dirty="0"/>
              <a:t/>
            </a:r>
            <a:br>
              <a:rPr lang="nl-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LBLOD | Toepassingen</a:t>
            </a:r>
            <a:br>
              <a:rPr lang="nl-BE" dirty="0" smtClean="0"/>
            </a:br>
            <a:r>
              <a:rPr lang="nl-BE" dirty="0" smtClean="0">
                <a:solidFill>
                  <a:schemeClr val="tx2"/>
                </a:solidFill>
              </a:rPr>
              <a:t>Gelinkt Notuleren</a:t>
            </a:r>
            <a:endParaRPr lang="nl-BE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81</a:t>
            </a:fld>
            <a:endParaRPr lang="nl-BE" dirty="0"/>
          </a:p>
        </p:txBody>
      </p:sp>
      <p:sp>
        <p:nvSpPr>
          <p:cNvPr id="29" name="Tijdelijke aanduiding voor inhoud 28">
            <a:extLst>
              <a:ext uri="{FF2B5EF4-FFF2-40B4-BE49-F238E27FC236}">
                <a16:creationId xmlns:a16="http://schemas.microsoft.com/office/drawing/2014/main" id="{C3FD9F3C-E2B5-416B-A3AE-4A1A2F102D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BE" dirty="0" smtClean="0"/>
              <a:t>Semantische editor</a:t>
            </a:r>
          </a:p>
          <a:p>
            <a:pPr lvl="1"/>
            <a:r>
              <a:rPr lang="nl-BE" dirty="0" smtClean="0"/>
              <a:t>Opstellen van semantisch geannoteerde besluiten</a:t>
            </a:r>
          </a:p>
          <a:p>
            <a:pPr lvl="1"/>
            <a:r>
              <a:rPr lang="nl-BE" dirty="0" smtClean="0"/>
              <a:t>Machine-leesbaar en automatisch publiceerbaar</a:t>
            </a:r>
          </a:p>
          <a:p>
            <a:pPr lvl="1"/>
            <a:r>
              <a:rPr lang="nl-BE" dirty="0" smtClean="0"/>
              <a:t>Doorstromen van informatie naar relevante applicaties</a:t>
            </a:r>
          </a:p>
          <a:p>
            <a:pPr lvl="1"/>
            <a:r>
              <a:rPr lang="nl-BE" dirty="0" smtClean="0"/>
              <a:t>Verwijzen naar relevante rechtsgronden </a:t>
            </a:r>
          </a:p>
          <a:p>
            <a:pPr lvl="2"/>
            <a:r>
              <a:rPr lang="nl-BE" dirty="0" smtClean="0"/>
              <a:t>(Vlaamse Codex en eerder genomen besluiten)</a:t>
            </a:r>
          </a:p>
          <a:p>
            <a:pPr lvl="1"/>
            <a:r>
              <a:rPr lang="nl-BE" dirty="0" smtClean="0"/>
              <a:t>Automatisch voldoen aan voorwaarden toezicht</a:t>
            </a:r>
          </a:p>
          <a:p>
            <a:pPr lvl="1"/>
            <a:endParaRPr lang="nl-BE" dirty="0" smtClean="0"/>
          </a:p>
          <a:p>
            <a:pPr lvl="1"/>
            <a:r>
              <a:rPr lang="nl-BE" dirty="0" smtClean="0"/>
              <a:t>Micro-services die rechtstreeks werken op het semantisch model</a:t>
            </a:r>
          </a:p>
          <a:p>
            <a:pPr lvl="1"/>
            <a:r>
              <a:rPr lang="nl-BE" dirty="0" smtClean="0"/>
              <a:t>Uitbreidbaar met andere standaarden</a:t>
            </a:r>
          </a:p>
          <a:p>
            <a:pPr lvl="1"/>
            <a:r>
              <a:rPr lang="nl-BE" dirty="0">
                <a:hlinkClick r:id="rId3"/>
              </a:rPr>
              <a:t>https://gelinkt-notuleren.lblod.info/inbox</a:t>
            </a:r>
            <a:endParaRPr lang="nl-BE" dirty="0" smtClean="0"/>
          </a:p>
          <a:p>
            <a:pPr lvl="1"/>
            <a:endParaRPr lang="nl-BE" dirty="0" smtClean="0"/>
          </a:p>
          <a:p>
            <a:pPr lvl="1"/>
            <a:endParaRPr lang="nl-BE" dirty="0" smtClean="0"/>
          </a:p>
          <a:p>
            <a:pPr marL="342900" lvl="1" indent="0">
              <a:buNone/>
            </a:pP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2198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Een</a:t>
            </a:r>
            <a:r>
              <a:rPr lang="en-US" dirty="0" smtClean="0"/>
              <a:t> hands-on case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Aan</a:t>
            </a:r>
            <a:r>
              <a:rPr lang="en-US" dirty="0" smtClean="0"/>
              <a:t> de slag met OSLO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0213"/>
            <a:ext cx="8027771" cy="57353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00100" y="6332649"/>
            <a:ext cx="2211853" cy="3729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err="1" smtClean="0"/>
              <a:t>Bron</a:t>
            </a:r>
            <a:r>
              <a:rPr lang="en-US" sz="1800" dirty="0" smtClean="0"/>
              <a:t>: </a:t>
            </a:r>
            <a:r>
              <a:rPr lang="en-US" sz="1800" dirty="0" err="1" smtClean="0"/>
              <a:t>OpenStreetMap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Inventarisatie</a:t>
            </a:r>
            <a:r>
              <a:rPr lang="en-US" dirty="0" smtClean="0"/>
              <a:t> van Campus </a:t>
            </a:r>
            <a:r>
              <a:rPr lang="en-US" dirty="0" err="1" smtClean="0"/>
              <a:t>Sterre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4915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/>
              <a:t>Welke</a:t>
            </a:r>
            <a:r>
              <a:rPr lang="en-US" sz="2800" dirty="0" smtClean="0"/>
              <a:t> </a:t>
            </a:r>
            <a:r>
              <a:rPr lang="en-US" sz="2800" dirty="0" err="1" smtClean="0"/>
              <a:t>objecten</a:t>
            </a:r>
            <a:r>
              <a:rPr lang="en-US" sz="2800" dirty="0" smtClean="0"/>
              <a:t> </a:t>
            </a:r>
            <a:r>
              <a:rPr lang="en-US" sz="2800" dirty="0" err="1" smtClean="0"/>
              <a:t>willen</a:t>
            </a:r>
            <a:r>
              <a:rPr lang="en-US" sz="2800" dirty="0" smtClean="0"/>
              <a:t> we </a:t>
            </a:r>
            <a:r>
              <a:rPr lang="en-US" sz="2800" dirty="0" err="1" smtClean="0"/>
              <a:t>inventariseren</a:t>
            </a:r>
            <a:r>
              <a:rPr lang="en-US" sz="2800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Uit</a:t>
            </a:r>
            <a:r>
              <a:rPr lang="en-US" sz="2800" dirty="0" smtClean="0"/>
              <a:t> </a:t>
            </a:r>
            <a:r>
              <a:rPr lang="en-US" sz="2800" dirty="0" err="1" smtClean="0"/>
              <a:t>welke</a:t>
            </a:r>
            <a:r>
              <a:rPr lang="en-US" sz="2800" dirty="0" smtClean="0"/>
              <a:t> </a:t>
            </a:r>
            <a:r>
              <a:rPr lang="en-US" sz="2800" dirty="0" err="1" smtClean="0"/>
              <a:t>bestaande</a:t>
            </a:r>
            <a:r>
              <a:rPr lang="en-US" sz="2800" dirty="0" smtClean="0"/>
              <a:t> </a:t>
            </a:r>
            <a:r>
              <a:rPr lang="en-US" sz="2800" dirty="0" err="1" smtClean="0"/>
              <a:t>bronnen</a:t>
            </a:r>
            <a:r>
              <a:rPr lang="en-US" sz="2800" dirty="0" smtClean="0"/>
              <a:t> </a:t>
            </a:r>
            <a:r>
              <a:rPr lang="en-US" sz="2800" dirty="0" err="1" smtClean="0"/>
              <a:t>kunnen</a:t>
            </a:r>
            <a:r>
              <a:rPr lang="en-US" sz="2800" dirty="0" smtClean="0"/>
              <a:t> we de </a:t>
            </a:r>
            <a:r>
              <a:rPr lang="en-US" sz="2800" dirty="0" err="1" smtClean="0"/>
              <a:t>informatie</a:t>
            </a:r>
            <a:r>
              <a:rPr lang="en-US" sz="2800" dirty="0" smtClean="0"/>
              <a:t> </a:t>
            </a:r>
            <a:r>
              <a:rPr lang="en-US" sz="2800" dirty="0" err="1" smtClean="0"/>
              <a:t>halen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1: Beschrijven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van informatienoden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78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0213"/>
            <a:ext cx="8027771" cy="57353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00100" y="6332649"/>
            <a:ext cx="2211853" cy="3729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err="1" smtClean="0"/>
              <a:t>Bron</a:t>
            </a:r>
            <a:r>
              <a:rPr lang="en-US" sz="1800" dirty="0" smtClean="0"/>
              <a:t>: </a:t>
            </a:r>
            <a:r>
              <a:rPr lang="en-US" sz="1800" dirty="0" err="1" smtClean="0"/>
              <a:t>OpenStreetMap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9605962" cy="984352"/>
          </a:xfrm>
        </p:spPr>
        <p:txBody>
          <a:bodyPr/>
          <a:lstStyle/>
          <a:p>
            <a:r>
              <a:rPr lang="en-US" dirty="0" err="1" smtClean="0"/>
              <a:t>Inventarisatie</a:t>
            </a:r>
            <a:r>
              <a:rPr lang="en-US" dirty="0" smtClean="0"/>
              <a:t> van Campus </a:t>
            </a:r>
            <a:r>
              <a:rPr lang="en-US" dirty="0" err="1" smtClean="0"/>
              <a:t>Sterre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85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8" y="1171461"/>
            <a:ext cx="4055453" cy="150018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2"/>
          </p:cNvCxnSpPr>
          <p:nvPr/>
        </p:nvCxnSpPr>
        <p:spPr>
          <a:xfrm flipH="1" flipV="1">
            <a:off x="2583135" y="2671649"/>
            <a:ext cx="1633265" cy="9224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2"/>
          </p:cNvCxnSpPr>
          <p:nvPr/>
        </p:nvCxnSpPr>
        <p:spPr>
          <a:xfrm flipV="1">
            <a:off x="4457700" y="2226322"/>
            <a:ext cx="3097213" cy="136777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025" y="1453113"/>
            <a:ext cx="4041775" cy="7732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462" y="4636257"/>
            <a:ext cx="3395663" cy="6572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15" idx="3"/>
          </p:cNvCxnSpPr>
          <p:nvPr/>
        </p:nvCxnSpPr>
        <p:spPr>
          <a:xfrm flipH="1">
            <a:off x="5064125" y="4636256"/>
            <a:ext cx="1273175" cy="32861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9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0213"/>
            <a:ext cx="8027771" cy="57353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00100" y="6332649"/>
            <a:ext cx="2211853" cy="3729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err="1" smtClean="0"/>
              <a:t>Bron</a:t>
            </a:r>
            <a:r>
              <a:rPr lang="en-US" sz="1800" dirty="0" smtClean="0"/>
              <a:t>: </a:t>
            </a:r>
            <a:r>
              <a:rPr lang="en-US" sz="1800" dirty="0" err="1" smtClean="0"/>
              <a:t>OpenStreetMap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Inventarisatie</a:t>
            </a:r>
            <a:r>
              <a:rPr lang="en-US" dirty="0" smtClean="0"/>
              <a:t> van Campus </a:t>
            </a:r>
            <a:r>
              <a:rPr lang="en-US" dirty="0" err="1" smtClean="0"/>
              <a:t>Sterre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86</a:t>
            </a:fld>
            <a:endParaRPr lang="nl-BE" dirty="0"/>
          </a:p>
        </p:txBody>
      </p:sp>
      <p:cxnSp>
        <p:nvCxnSpPr>
          <p:cNvPr id="8" name="Straight Arrow Connector 7"/>
          <p:cNvCxnSpPr>
            <a:endCxn id="13" idx="0"/>
          </p:cNvCxnSpPr>
          <p:nvPr/>
        </p:nvCxnSpPr>
        <p:spPr>
          <a:xfrm flipH="1">
            <a:off x="2657225" y="4343400"/>
            <a:ext cx="354728" cy="73570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5079106"/>
            <a:ext cx="3155450" cy="11226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349478"/>
            <a:ext cx="3471972" cy="93662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17" idx="1"/>
          </p:cNvCxnSpPr>
          <p:nvPr/>
        </p:nvCxnSpPr>
        <p:spPr>
          <a:xfrm flipV="1">
            <a:off x="3810001" y="1817791"/>
            <a:ext cx="1142999" cy="11260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701" y="3992980"/>
            <a:ext cx="3265271" cy="700839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>
            <a:off x="4483101" y="3971235"/>
            <a:ext cx="676600" cy="37216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0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Wat </a:t>
            </a:r>
            <a:r>
              <a:rPr lang="en-US" sz="2800" dirty="0" err="1" smtClean="0"/>
              <a:t>bestaat</a:t>
            </a:r>
            <a:r>
              <a:rPr lang="en-US" sz="2800" dirty="0" smtClean="0"/>
              <a:t> </a:t>
            </a:r>
            <a:r>
              <a:rPr lang="en-US" sz="2800" dirty="0" err="1" smtClean="0"/>
              <a:t>er</a:t>
            </a:r>
            <a:r>
              <a:rPr lang="en-US" sz="2800" dirty="0" smtClean="0"/>
              <a:t> reeds in OSLO? 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Hoe </a:t>
            </a:r>
            <a:r>
              <a:rPr lang="en-US" sz="2800" dirty="0" err="1" smtClean="0"/>
              <a:t>gaan</a:t>
            </a:r>
            <a:r>
              <a:rPr lang="en-US" sz="2800" dirty="0" smtClean="0"/>
              <a:t> we om met </a:t>
            </a:r>
            <a:r>
              <a:rPr lang="en-US" sz="2800" dirty="0" err="1" smtClean="0"/>
              <a:t>zaken</a:t>
            </a:r>
            <a:r>
              <a:rPr lang="en-US" sz="2800" dirty="0" smtClean="0"/>
              <a:t> die </a:t>
            </a:r>
            <a:r>
              <a:rPr lang="en-US" sz="2800" dirty="0" err="1" smtClean="0"/>
              <a:t>niet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err="1" smtClean="0"/>
              <a:t>één</a:t>
            </a:r>
            <a:r>
              <a:rPr lang="en-US" sz="2800" dirty="0" smtClean="0"/>
              <a:t>-op-</a:t>
            </a:r>
            <a:r>
              <a:rPr lang="en-US" sz="2800" dirty="0" err="1" smtClean="0"/>
              <a:t>één</a:t>
            </a:r>
            <a:r>
              <a:rPr lang="en-US" sz="2800" dirty="0" smtClean="0"/>
              <a:t> </a:t>
            </a:r>
            <a:r>
              <a:rPr lang="en-US" sz="2800" dirty="0" err="1" smtClean="0"/>
              <a:t>overeenstemmen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2: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Elementen </a:t>
            </a:r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in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OSLO analyseren +</a:t>
            </a:r>
            <a:b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</a:br>
            <a:r>
              <a:rPr lang="nl-NL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3: Overlap en verschillen bepalen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59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infrastructuur-elementen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88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524001"/>
            <a:ext cx="7537450" cy="53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infrastructuur-elementen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89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3961451"/>
            <a:ext cx="6619875" cy="272819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84" y="1681163"/>
            <a:ext cx="6824603" cy="2497138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008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73636"/>
                </a:solidFill>
              </a:rPr>
              <a:t>Governance</a:t>
            </a:r>
            <a:br>
              <a:rPr lang="en-GB" dirty="0">
                <a:solidFill>
                  <a:srgbClr val="373636"/>
                </a:solidFill>
              </a:rPr>
            </a:br>
            <a:r>
              <a:rPr lang="nl-BE" sz="2200" dirty="0">
                <a:solidFill>
                  <a:srgbClr val="989898"/>
                </a:solidFill>
              </a:rPr>
              <a:t>Proces en methode voor het ontwikkelen van data standaarden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</a:t>
            </a:fld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3266995" y="1349478"/>
            <a:ext cx="3372010" cy="4968552"/>
            <a:chOff x="567076" y="1908423"/>
            <a:chExt cx="3372010" cy="4968552"/>
          </a:xfrm>
        </p:grpSpPr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567076" y="1908423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DB536A">
                <a:lumMod val="50000"/>
              </a:srgbClr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567076" y="4227067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EB8C00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 flipH="1">
              <a:off x="567076" y="3071350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DB536A">
                <a:lumMod val="75000"/>
              </a:srgbClr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 flipH="1">
              <a:off x="567076" y="5389994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DC6900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" name="Oval 9"/>
            <p:cNvSpPr/>
            <p:nvPr/>
          </p:nvSpPr>
          <p:spPr bwMode="ltGray">
            <a:xfrm>
              <a:off x="751287" y="2467054"/>
              <a:ext cx="611119" cy="611119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 bwMode="ltGray">
            <a:xfrm>
              <a:off x="3151405" y="3583075"/>
              <a:ext cx="611119" cy="611119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 bwMode="ltGray">
            <a:xfrm>
              <a:off x="751287" y="4804737"/>
              <a:ext cx="611119" cy="611119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 bwMode="ltGray">
            <a:xfrm>
              <a:off x="3151405" y="5936660"/>
              <a:ext cx="611119" cy="611119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90316" y="2491743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  <a:t>Ontwikkelen</a:t>
              </a:r>
              <a:endPara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16490" y="3573342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Publieke</a:t>
              </a:r>
              <a:r>
                <a:rPr lang="en-GB" sz="1600" kern="0" dirty="0" smtClean="0">
                  <a:solidFill>
                    <a:srgbClr val="FFFFFF"/>
                  </a:solidFill>
                  <a:latin typeface="Georgia" pitchFamily="18" charset="0"/>
                </a:rPr>
                <a:t> review van</a:t>
              </a:r>
              <a:br>
                <a:rPr lang="en-GB" sz="1600" kern="0" dirty="0" smtClean="0">
                  <a:solidFill>
                    <a:srgbClr val="FFFFFF"/>
                  </a:solidFill>
                  <a:latin typeface="Georgia" pitchFamily="18" charset="0"/>
                </a:rPr>
              </a:b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kandidaat-standaard</a:t>
              </a:r>
              <a:endPara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90316" y="4655938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  <a:t>Referentie</a:t>
              </a: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  <a:t>-</a:t>
              </a:r>
              <a:b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</a:b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  <a:t>implementaties</a:t>
              </a:r>
              <a:endPara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16491" y="5859117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Publiceren</a:t>
              </a:r>
              <a:r>
                <a:rPr lang="en-GB" sz="1600" kern="0" dirty="0" smtClean="0">
                  <a:solidFill>
                    <a:srgbClr val="FFFFFF"/>
                  </a:solidFill>
                  <a:latin typeface="Georgia" pitchFamily="18" charset="0"/>
                </a:rPr>
                <a:t> </a:t>
              </a: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en</a:t>
              </a:r>
              <a:r>
                <a:rPr lang="en-GB" sz="1600" kern="0" dirty="0" smtClean="0">
                  <a:solidFill>
                    <a:srgbClr val="FFFFFF"/>
                  </a:solidFill>
                  <a:latin typeface="Georgia" pitchFamily="18" charset="0"/>
                </a:rPr>
                <a:t> </a:t>
              </a: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bekrachtigen</a:t>
              </a:r>
              <a:r>
                <a:rPr lang="en-GB" sz="1600" kern="0" dirty="0">
                  <a:solidFill>
                    <a:srgbClr val="FFFFFF"/>
                  </a:solidFill>
                  <a:latin typeface="Georgia" pitchFamily="18" charset="0"/>
                </a:rPr>
                <a:t/>
              </a:r>
              <a:br>
                <a:rPr lang="en-GB" sz="1600" kern="0" dirty="0">
                  <a:solidFill>
                    <a:srgbClr val="FFFFFF"/>
                  </a:solidFill>
                  <a:latin typeface="Georgia" pitchFamily="18" charset="0"/>
                </a:rPr>
              </a:b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als</a:t>
              </a:r>
              <a:r>
                <a:rPr lang="en-GB" sz="1600" kern="0" dirty="0" smtClean="0">
                  <a:solidFill>
                    <a:srgbClr val="FFFFFF"/>
                  </a:solidFill>
                  <a:latin typeface="Georgia" pitchFamily="18" charset="0"/>
                </a:rPr>
                <a:t> </a:t>
              </a: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standaard</a:t>
              </a:r>
              <a:endPara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</a:endParaRPr>
            </a:p>
          </p:txBody>
        </p:sp>
        <p:sp>
          <p:nvSpPr>
            <p:cNvPr id="18" name="Freeform 4915"/>
            <p:cNvSpPr>
              <a:spLocks noEditPoints="1"/>
            </p:cNvSpPr>
            <p:nvPr/>
          </p:nvSpPr>
          <p:spPr bwMode="auto">
            <a:xfrm>
              <a:off x="3232917" y="6065392"/>
              <a:ext cx="448094" cy="385457"/>
            </a:xfrm>
            <a:custGeom>
              <a:avLst/>
              <a:gdLst>
                <a:gd name="T0" fmla="*/ 160 w 372"/>
                <a:gd name="T1" fmla="*/ 242 h 320"/>
                <a:gd name="T2" fmla="*/ 166 w 372"/>
                <a:gd name="T3" fmla="*/ 226 h 320"/>
                <a:gd name="T4" fmla="*/ 210 w 372"/>
                <a:gd name="T5" fmla="*/ 228 h 320"/>
                <a:gd name="T6" fmla="*/ 210 w 372"/>
                <a:gd name="T7" fmla="*/ 246 h 320"/>
                <a:gd name="T8" fmla="*/ 98 w 372"/>
                <a:gd name="T9" fmla="*/ 320 h 320"/>
                <a:gd name="T10" fmla="*/ 372 w 372"/>
                <a:gd name="T11" fmla="*/ 54 h 320"/>
                <a:gd name="T12" fmla="*/ 356 w 372"/>
                <a:gd name="T13" fmla="*/ 92 h 320"/>
                <a:gd name="T14" fmla="*/ 308 w 372"/>
                <a:gd name="T15" fmla="*/ 118 h 320"/>
                <a:gd name="T16" fmla="*/ 266 w 372"/>
                <a:gd name="T17" fmla="*/ 144 h 320"/>
                <a:gd name="T18" fmla="*/ 280 w 372"/>
                <a:gd name="T19" fmla="*/ 154 h 320"/>
                <a:gd name="T20" fmla="*/ 292 w 372"/>
                <a:gd name="T21" fmla="*/ 158 h 320"/>
                <a:gd name="T22" fmla="*/ 288 w 372"/>
                <a:gd name="T23" fmla="*/ 170 h 320"/>
                <a:gd name="T24" fmla="*/ 266 w 372"/>
                <a:gd name="T25" fmla="*/ 172 h 320"/>
                <a:gd name="T26" fmla="*/ 240 w 372"/>
                <a:gd name="T27" fmla="*/ 184 h 320"/>
                <a:gd name="T28" fmla="*/ 196 w 372"/>
                <a:gd name="T29" fmla="*/ 212 h 320"/>
                <a:gd name="T30" fmla="*/ 158 w 372"/>
                <a:gd name="T31" fmla="*/ 206 h 320"/>
                <a:gd name="T32" fmla="*/ 118 w 372"/>
                <a:gd name="T33" fmla="*/ 162 h 320"/>
                <a:gd name="T34" fmla="*/ 98 w 372"/>
                <a:gd name="T35" fmla="*/ 172 h 320"/>
                <a:gd name="T36" fmla="*/ 80 w 372"/>
                <a:gd name="T37" fmla="*/ 164 h 320"/>
                <a:gd name="T38" fmla="*/ 84 w 372"/>
                <a:gd name="T39" fmla="*/ 154 h 320"/>
                <a:gd name="T40" fmla="*/ 104 w 372"/>
                <a:gd name="T41" fmla="*/ 154 h 320"/>
                <a:gd name="T42" fmla="*/ 104 w 372"/>
                <a:gd name="T43" fmla="*/ 140 h 320"/>
                <a:gd name="T44" fmla="*/ 42 w 372"/>
                <a:gd name="T45" fmla="*/ 110 h 320"/>
                <a:gd name="T46" fmla="*/ 4 w 372"/>
                <a:gd name="T47" fmla="*/ 78 h 320"/>
                <a:gd name="T48" fmla="*/ 0 w 372"/>
                <a:gd name="T49" fmla="*/ 46 h 320"/>
                <a:gd name="T50" fmla="*/ 24 w 372"/>
                <a:gd name="T51" fmla="*/ 18 h 320"/>
                <a:gd name="T52" fmla="*/ 66 w 372"/>
                <a:gd name="T53" fmla="*/ 24 h 320"/>
                <a:gd name="T54" fmla="*/ 292 w 372"/>
                <a:gd name="T55" fmla="*/ 0 h 320"/>
                <a:gd name="T56" fmla="*/ 306 w 372"/>
                <a:gd name="T57" fmla="*/ 24 h 320"/>
                <a:gd name="T58" fmla="*/ 348 w 372"/>
                <a:gd name="T59" fmla="*/ 18 h 320"/>
                <a:gd name="T60" fmla="*/ 372 w 372"/>
                <a:gd name="T61" fmla="*/ 46 h 320"/>
                <a:gd name="T62" fmla="*/ 88 w 372"/>
                <a:gd name="T63" fmla="*/ 86 h 320"/>
                <a:gd name="T64" fmla="*/ 74 w 372"/>
                <a:gd name="T65" fmla="*/ 80 h 320"/>
                <a:gd name="T66" fmla="*/ 62 w 372"/>
                <a:gd name="T67" fmla="*/ 80 h 320"/>
                <a:gd name="T68" fmla="*/ 62 w 372"/>
                <a:gd name="T69" fmla="*/ 68 h 320"/>
                <a:gd name="T70" fmla="*/ 60 w 372"/>
                <a:gd name="T71" fmla="*/ 38 h 320"/>
                <a:gd name="T72" fmla="*/ 22 w 372"/>
                <a:gd name="T73" fmla="*/ 38 h 320"/>
                <a:gd name="T74" fmla="*/ 20 w 372"/>
                <a:gd name="T75" fmla="*/ 74 h 320"/>
                <a:gd name="T76" fmla="*/ 70 w 372"/>
                <a:gd name="T77" fmla="*/ 104 h 320"/>
                <a:gd name="T78" fmla="*/ 272 w 372"/>
                <a:gd name="T79" fmla="*/ 26 h 320"/>
                <a:gd name="T80" fmla="*/ 234 w 372"/>
                <a:gd name="T81" fmla="*/ 20 h 320"/>
                <a:gd name="T82" fmla="*/ 226 w 372"/>
                <a:gd name="T83" fmla="*/ 28 h 320"/>
                <a:gd name="T84" fmla="*/ 234 w 372"/>
                <a:gd name="T85" fmla="*/ 36 h 320"/>
                <a:gd name="T86" fmla="*/ 240 w 372"/>
                <a:gd name="T87" fmla="*/ 112 h 320"/>
                <a:gd name="T88" fmla="*/ 192 w 372"/>
                <a:gd name="T89" fmla="*/ 176 h 320"/>
                <a:gd name="T90" fmla="*/ 186 w 372"/>
                <a:gd name="T91" fmla="*/ 186 h 320"/>
                <a:gd name="T92" fmla="*/ 196 w 372"/>
                <a:gd name="T93" fmla="*/ 192 h 320"/>
                <a:gd name="T94" fmla="*/ 236 w 372"/>
                <a:gd name="T95" fmla="*/ 158 h 320"/>
                <a:gd name="T96" fmla="*/ 272 w 372"/>
                <a:gd name="T97" fmla="*/ 28 h 320"/>
                <a:gd name="T98" fmla="*/ 350 w 372"/>
                <a:gd name="T99" fmla="*/ 38 h 320"/>
                <a:gd name="T100" fmla="*/ 312 w 372"/>
                <a:gd name="T101" fmla="*/ 38 h 320"/>
                <a:gd name="T102" fmla="*/ 310 w 372"/>
                <a:gd name="T103" fmla="*/ 68 h 320"/>
                <a:gd name="T104" fmla="*/ 310 w 372"/>
                <a:gd name="T105" fmla="*/ 80 h 320"/>
                <a:gd name="T106" fmla="*/ 298 w 372"/>
                <a:gd name="T107" fmla="*/ 80 h 320"/>
                <a:gd name="T108" fmla="*/ 284 w 372"/>
                <a:gd name="T109" fmla="*/ 86 h 320"/>
                <a:gd name="T110" fmla="*/ 322 w 372"/>
                <a:gd name="T111" fmla="*/ 96 h 320"/>
                <a:gd name="T112" fmla="*/ 356 w 372"/>
                <a:gd name="T113" fmla="*/ 5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2" h="320">
                  <a:moveTo>
                    <a:pt x="170" y="250"/>
                  </a:moveTo>
                  <a:lnTo>
                    <a:pt x="170" y="250"/>
                  </a:lnTo>
                  <a:lnTo>
                    <a:pt x="166" y="248"/>
                  </a:lnTo>
                  <a:lnTo>
                    <a:pt x="162" y="246"/>
                  </a:lnTo>
                  <a:lnTo>
                    <a:pt x="160" y="242"/>
                  </a:lnTo>
                  <a:lnTo>
                    <a:pt x="158" y="238"/>
                  </a:lnTo>
                  <a:lnTo>
                    <a:pt x="158" y="238"/>
                  </a:lnTo>
                  <a:lnTo>
                    <a:pt x="160" y="232"/>
                  </a:lnTo>
                  <a:lnTo>
                    <a:pt x="162" y="228"/>
                  </a:lnTo>
                  <a:lnTo>
                    <a:pt x="166" y="226"/>
                  </a:lnTo>
                  <a:lnTo>
                    <a:pt x="170" y="226"/>
                  </a:lnTo>
                  <a:lnTo>
                    <a:pt x="202" y="226"/>
                  </a:lnTo>
                  <a:lnTo>
                    <a:pt x="202" y="226"/>
                  </a:lnTo>
                  <a:lnTo>
                    <a:pt x="206" y="226"/>
                  </a:lnTo>
                  <a:lnTo>
                    <a:pt x="210" y="228"/>
                  </a:lnTo>
                  <a:lnTo>
                    <a:pt x="212" y="232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2" y="242"/>
                  </a:lnTo>
                  <a:lnTo>
                    <a:pt x="210" y="246"/>
                  </a:lnTo>
                  <a:lnTo>
                    <a:pt x="206" y="248"/>
                  </a:lnTo>
                  <a:lnTo>
                    <a:pt x="202" y="250"/>
                  </a:lnTo>
                  <a:lnTo>
                    <a:pt x="170" y="250"/>
                  </a:lnTo>
                  <a:close/>
                  <a:moveTo>
                    <a:pt x="130" y="264"/>
                  </a:moveTo>
                  <a:lnTo>
                    <a:pt x="98" y="320"/>
                  </a:lnTo>
                  <a:lnTo>
                    <a:pt x="274" y="320"/>
                  </a:lnTo>
                  <a:lnTo>
                    <a:pt x="242" y="264"/>
                  </a:lnTo>
                  <a:lnTo>
                    <a:pt x="130" y="264"/>
                  </a:lnTo>
                  <a:close/>
                  <a:moveTo>
                    <a:pt x="372" y="54"/>
                  </a:moveTo>
                  <a:lnTo>
                    <a:pt x="372" y="54"/>
                  </a:lnTo>
                  <a:lnTo>
                    <a:pt x="372" y="64"/>
                  </a:lnTo>
                  <a:lnTo>
                    <a:pt x="370" y="72"/>
                  </a:lnTo>
                  <a:lnTo>
                    <a:pt x="368" y="78"/>
                  </a:lnTo>
                  <a:lnTo>
                    <a:pt x="362" y="86"/>
                  </a:lnTo>
                  <a:lnTo>
                    <a:pt x="356" y="92"/>
                  </a:lnTo>
                  <a:lnTo>
                    <a:pt x="350" y="98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08" y="118"/>
                  </a:lnTo>
                  <a:lnTo>
                    <a:pt x="308" y="118"/>
                  </a:lnTo>
                  <a:lnTo>
                    <a:pt x="282" y="130"/>
                  </a:lnTo>
                  <a:lnTo>
                    <a:pt x="272" y="136"/>
                  </a:lnTo>
                  <a:lnTo>
                    <a:pt x="268" y="140"/>
                  </a:lnTo>
                  <a:lnTo>
                    <a:pt x="266" y="144"/>
                  </a:lnTo>
                  <a:lnTo>
                    <a:pt x="266" y="144"/>
                  </a:lnTo>
                  <a:lnTo>
                    <a:pt x="266" y="150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74" y="156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4" y="154"/>
                  </a:lnTo>
                  <a:lnTo>
                    <a:pt x="288" y="154"/>
                  </a:lnTo>
                  <a:lnTo>
                    <a:pt x="290" y="156"/>
                  </a:lnTo>
                  <a:lnTo>
                    <a:pt x="292" y="158"/>
                  </a:lnTo>
                  <a:lnTo>
                    <a:pt x="292" y="158"/>
                  </a:lnTo>
                  <a:lnTo>
                    <a:pt x="292" y="162"/>
                  </a:lnTo>
                  <a:lnTo>
                    <a:pt x="292" y="164"/>
                  </a:lnTo>
                  <a:lnTo>
                    <a:pt x="290" y="168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2" y="172"/>
                  </a:lnTo>
                  <a:lnTo>
                    <a:pt x="274" y="172"/>
                  </a:lnTo>
                  <a:lnTo>
                    <a:pt x="274" y="172"/>
                  </a:lnTo>
                  <a:lnTo>
                    <a:pt x="266" y="172"/>
                  </a:lnTo>
                  <a:lnTo>
                    <a:pt x="258" y="166"/>
                  </a:lnTo>
                  <a:lnTo>
                    <a:pt x="258" y="166"/>
                  </a:lnTo>
                  <a:lnTo>
                    <a:pt x="254" y="162"/>
                  </a:lnTo>
                  <a:lnTo>
                    <a:pt x="254" y="162"/>
                  </a:lnTo>
                  <a:lnTo>
                    <a:pt x="240" y="184"/>
                  </a:lnTo>
                  <a:lnTo>
                    <a:pt x="232" y="192"/>
                  </a:lnTo>
                  <a:lnTo>
                    <a:pt x="224" y="200"/>
                  </a:lnTo>
                  <a:lnTo>
                    <a:pt x="214" y="206"/>
                  </a:lnTo>
                  <a:lnTo>
                    <a:pt x="206" y="210"/>
                  </a:lnTo>
                  <a:lnTo>
                    <a:pt x="196" y="212"/>
                  </a:lnTo>
                  <a:lnTo>
                    <a:pt x="186" y="212"/>
                  </a:lnTo>
                  <a:lnTo>
                    <a:pt x="186" y="212"/>
                  </a:lnTo>
                  <a:lnTo>
                    <a:pt x="176" y="212"/>
                  </a:lnTo>
                  <a:lnTo>
                    <a:pt x="166" y="210"/>
                  </a:lnTo>
                  <a:lnTo>
                    <a:pt x="158" y="206"/>
                  </a:lnTo>
                  <a:lnTo>
                    <a:pt x="148" y="200"/>
                  </a:lnTo>
                  <a:lnTo>
                    <a:pt x="140" y="192"/>
                  </a:lnTo>
                  <a:lnTo>
                    <a:pt x="132" y="184"/>
                  </a:lnTo>
                  <a:lnTo>
                    <a:pt x="118" y="162"/>
                  </a:lnTo>
                  <a:lnTo>
                    <a:pt x="118" y="162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06" y="172"/>
                  </a:lnTo>
                  <a:lnTo>
                    <a:pt x="98" y="172"/>
                  </a:lnTo>
                  <a:lnTo>
                    <a:pt x="98" y="172"/>
                  </a:lnTo>
                  <a:lnTo>
                    <a:pt x="90" y="172"/>
                  </a:lnTo>
                  <a:lnTo>
                    <a:pt x="84" y="170"/>
                  </a:lnTo>
                  <a:lnTo>
                    <a:pt x="84" y="170"/>
                  </a:lnTo>
                  <a:lnTo>
                    <a:pt x="82" y="168"/>
                  </a:lnTo>
                  <a:lnTo>
                    <a:pt x="80" y="164"/>
                  </a:lnTo>
                  <a:lnTo>
                    <a:pt x="80" y="162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56"/>
                  </a:lnTo>
                  <a:lnTo>
                    <a:pt x="84" y="154"/>
                  </a:lnTo>
                  <a:lnTo>
                    <a:pt x="88" y="154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8" y="156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50"/>
                  </a:lnTo>
                  <a:lnTo>
                    <a:pt x="106" y="144"/>
                  </a:lnTo>
                  <a:lnTo>
                    <a:pt x="106" y="144"/>
                  </a:lnTo>
                  <a:lnTo>
                    <a:pt x="104" y="140"/>
                  </a:lnTo>
                  <a:lnTo>
                    <a:pt x="100" y="136"/>
                  </a:lnTo>
                  <a:lnTo>
                    <a:pt x="90" y="130"/>
                  </a:lnTo>
                  <a:lnTo>
                    <a:pt x="64" y="118"/>
                  </a:lnTo>
                  <a:lnTo>
                    <a:pt x="64" y="118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22" y="98"/>
                  </a:lnTo>
                  <a:lnTo>
                    <a:pt x="16" y="92"/>
                  </a:lnTo>
                  <a:lnTo>
                    <a:pt x="10" y="86"/>
                  </a:lnTo>
                  <a:lnTo>
                    <a:pt x="4" y="78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2" y="40"/>
                  </a:lnTo>
                  <a:lnTo>
                    <a:pt x="6" y="32"/>
                  </a:lnTo>
                  <a:lnTo>
                    <a:pt x="12" y="26"/>
                  </a:lnTo>
                  <a:lnTo>
                    <a:pt x="18" y="22"/>
                  </a:lnTo>
                  <a:lnTo>
                    <a:pt x="24" y="18"/>
                  </a:lnTo>
                  <a:lnTo>
                    <a:pt x="32" y="16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18"/>
                  </a:lnTo>
                  <a:lnTo>
                    <a:pt x="66" y="24"/>
                  </a:lnTo>
                  <a:lnTo>
                    <a:pt x="76" y="32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80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90" y="44"/>
                  </a:lnTo>
                  <a:lnTo>
                    <a:pt x="290" y="44"/>
                  </a:lnTo>
                  <a:lnTo>
                    <a:pt x="296" y="32"/>
                  </a:lnTo>
                  <a:lnTo>
                    <a:pt x="306" y="24"/>
                  </a:lnTo>
                  <a:lnTo>
                    <a:pt x="318" y="18"/>
                  </a:lnTo>
                  <a:lnTo>
                    <a:pt x="330" y="14"/>
                  </a:lnTo>
                  <a:lnTo>
                    <a:pt x="330" y="14"/>
                  </a:lnTo>
                  <a:lnTo>
                    <a:pt x="340" y="16"/>
                  </a:lnTo>
                  <a:lnTo>
                    <a:pt x="348" y="18"/>
                  </a:lnTo>
                  <a:lnTo>
                    <a:pt x="354" y="22"/>
                  </a:lnTo>
                  <a:lnTo>
                    <a:pt x="360" y="26"/>
                  </a:lnTo>
                  <a:lnTo>
                    <a:pt x="366" y="32"/>
                  </a:lnTo>
                  <a:lnTo>
                    <a:pt x="370" y="40"/>
                  </a:lnTo>
                  <a:lnTo>
                    <a:pt x="372" y="46"/>
                  </a:lnTo>
                  <a:lnTo>
                    <a:pt x="372" y="54"/>
                  </a:lnTo>
                  <a:lnTo>
                    <a:pt x="372" y="54"/>
                  </a:lnTo>
                  <a:close/>
                  <a:moveTo>
                    <a:pt x="96" y="114"/>
                  </a:moveTo>
                  <a:lnTo>
                    <a:pt x="96" y="114"/>
                  </a:lnTo>
                  <a:lnTo>
                    <a:pt x="88" y="86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0" y="68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2" y="82"/>
                  </a:lnTo>
                  <a:lnTo>
                    <a:pt x="68" y="82"/>
                  </a:lnTo>
                  <a:lnTo>
                    <a:pt x="66" y="82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0" y="78"/>
                  </a:lnTo>
                  <a:lnTo>
                    <a:pt x="60" y="74"/>
                  </a:lnTo>
                  <a:lnTo>
                    <a:pt x="60" y="72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6" y="62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4" y="46"/>
                  </a:lnTo>
                  <a:lnTo>
                    <a:pt x="60" y="38"/>
                  </a:lnTo>
                  <a:lnTo>
                    <a:pt x="52" y="32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2" y="32"/>
                  </a:lnTo>
                  <a:lnTo>
                    <a:pt x="22" y="38"/>
                  </a:lnTo>
                  <a:lnTo>
                    <a:pt x="18" y="46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6" y="64"/>
                  </a:lnTo>
                  <a:lnTo>
                    <a:pt x="20" y="74"/>
                  </a:lnTo>
                  <a:lnTo>
                    <a:pt x="32" y="84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96" y="114"/>
                  </a:lnTo>
                  <a:lnTo>
                    <a:pt x="96" y="114"/>
                  </a:lnTo>
                  <a:close/>
                  <a:moveTo>
                    <a:pt x="272" y="28"/>
                  </a:moveTo>
                  <a:lnTo>
                    <a:pt x="272" y="28"/>
                  </a:lnTo>
                  <a:lnTo>
                    <a:pt x="272" y="26"/>
                  </a:lnTo>
                  <a:lnTo>
                    <a:pt x="270" y="22"/>
                  </a:lnTo>
                  <a:lnTo>
                    <a:pt x="270" y="22"/>
                  </a:lnTo>
                  <a:lnTo>
                    <a:pt x="268" y="20"/>
                  </a:lnTo>
                  <a:lnTo>
                    <a:pt x="264" y="20"/>
                  </a:lnTo>
                  <a:lnTo>
                    <a:pt x="234" y="20"/>
                  </a:lnTo>
                  <a:lnTo>
                    <a:pt x="234" y="20"/>
                  </a:lnTo>
                  <a:lnTo>
                    <a:pt x="230" y="20"/>
                  </a:lnTo>
                  <a:lnTo>
                    <a:pt x="228" y="22"/>
                  </a:lnTo>
                  <a:lnTo>
                    <a:pt x="226" y="24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26" y="32"/>
                  </a:lnTo>
                  <a:lnTo>
                    <a:pt x="228" y="34"/>
                  </a:lnTo>
                  <a:lnTo>
                    <a:pt x="230" y="36"/>
                  </a:lnTo>
                  <a:lnTo>
                    <a:pt x="234" y="36"/>
                  </a:lnTo>
                  <a:lnTo>
                    <a:pt x="256" y="36"/>
                  </a:lnTo>
                  <a:lnTo>
                    <a:pt x="256" y="36"/>
                  </a:lnTo>
                  <a:lnTo>
                    <a:pt x="252" y="64"/>
                  </a:lnTo>
                  <a:lnTo>
                    <a:pt x="246" y="90"/>
                  </a:lnTo>
                  <a:lnTo>
                    <a:pt x="240" y="112"/>
                  </a:lnTo>
                  <a:lnTo>
                    <a:pt x="232" y="132"/>
                  </a:lnTo>
                  <a:lnTo>
                    <a:pt x="222" y="150"/>
                  </a:lnTo>
                  <a:lnTo>
                    <a:pt x="212" y="162"/>
                  </a:lnTo>
                  <a:lnTo>
                    <a:pt x="202" y="172"/>
                  </a:lnTo>
                  <a:lnTo>
                    <a:pt x="192" y="176"/>
                  </a:lnTo>
                  <a:lnTo>
                    <a:pt x="192" y="176"/>
                  </a:lnTo>
                  <a:lnTo>
                    <a:pt x="190" y="178"/>
                  </a:lnTo>
                  <a:lnTo>
                    <a:pt x="188" y="180"/>
                  </a:lnTo>
                  <a:lnTo>
                    <a:pt x="186" y="184"/>
                  </a:lnTo>
                  <a:lnTo>
                    <a:pt x="186" y="186"/>
                  </a:lnTo>
                  <a:lnTo>
                    <a:pt x="186" y="186"/>
                  </a:lnTo>
                  <a:lnTo>
                    <a:pt x="190" y="190"/>
                  </a:lnTo>
                  <a:lnTo>
                    <a:pt x="194" y="192"/>
                  </a:lnTo>
                  <a:lnTo>
                    <a:pt x="194" y="192"/>
                  </a:lnTo>
                  <a:lnTo>
                    <a:pt x="196" y="192"/>
                  </a:lnTo>
                  <a:lnTo>
                    <a:pt x="196" y="192"/>
                  </a:lnTo>
                  <a:lnTo>
                    <a:pt x="204" y="190"/>
                  </a:lnTo>
                  <a:lnTo>
                    <a:pt x="210" y="186"/>
                  </a:lnTo>
                  <a:lnTo>
                    <a:pt x="224" y="174"/>
                  </a:lnTo>
                  <a:lnTo>
                    <a:pt x="236" y="158"/>
                  </a:lnTo>
                  <a:lnTo>
                    <a:pt x="248" y="138"/>
                  </a:lnTo>
                  <a:lnTo>
                    <a:pt x="256" y="114"/>
                  </a:lnTo>
                  <a:lnTo>
                    <a:pt x="264" y="88"/>
                  </a:lnTo>
                  <a:lnTo>
                    <a:pt x="270" y="58"/>
                  </a:lnTo>
                  <a:lnTo>
                    <a:pt x="272" y="28"/>
                  </a:lnTo>
                  <a:lnTo>
                    <a:pt x="272" y="28"/>
                  </a:lnTo>
                  <a:close/>
                  <a:moveTo>
                    <a:pt x="356" y="54"/>
                  </a:moveTo>
                  <a:lnTo>
                    <a:pt x="356" y="54"/>
                  </a:lnTo>
                  <a:lnTo>
                    <a:pt x="354" y="46"/>
                  </a:lnTo>
                  <a:lnTo>
                    <a:pt x="350" y="38"/>
                  </a:lnTo>
                  <a:lnTo>
                    <a:pt x="340" y="32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20" y="32"/>
                  </a:lnTo>
                  <a:lnTo>
                    <a:pt x="312" y="38"/>
                  </a:lnTo>
                  <a:lnTo>
                    <a:pt x="308" y="46"/>
                  </a:lnTo>
                  <a:lnTo>
                    <a:pt x="306" y="54"/>
                  </a:lnTo>
                  <a:lnTo>
                    <a:pt x="306" y="54"/>
                  </a:lnTo>
                  <a:lnTo>
                    <a:pt x="306" y="62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12" y="72"/>
                  </a:lnTo>
                  <a:lnTo>
                    <a:pt x="312" y="74"/>
                  </a:lnTo>
                  <a:lnTo>
                    <a:pt x="312" y="78"/>
                  </a:lnTo>
                  <a:lnTo>
                    <a:pt x="310" y="80"/>
                  </a:lnTo>
                  <a:lnTo>
                    <a:pt x="310" y="80"/>
                  </a:lnTo>
                  <a:lnTo>
                    <a:pt x="306" y="82"/>
                  </a:lnTo>
                  <a:lnTo>
                    <a:pt x="304" y="82"/>
                  </a:lnTo>
                  <a:lnTo>
                    <a:pt x="300" y="82"/>
                  </a:lnTo>
                  <a:lnTo>
                    <a:pt x="298" y="80"/>
                  </a:lnTo>
                  <a:lnTo>
                    <a:pt x="298" y="80"/>
                  </a:lnTo>
                  <a:lnTo>
                    <a:pt x="292" y="68"/>
                  </a:lnTo>
                  <a:lnTo>
                    <a:pt x="290" y="56"/>
                  </a:lnTo>
                  <a:lnTo>
                    <a:pt x="290" y="56"/>
                  </a:lnTo>
                  <a:lnTo>
                    <a:pt x="284" y="86"/>
                  </a:lnTo>
                  <a:lnTo>
                    <a:pt x="276" y="114"/>
                  </a:lnTo>
                  <a:lnTo>
                    <a:pt x="276" y="11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22" y="96"/>
                  </a:lnTo>
                  <a:lnTo>
                    <a:pt x="322" y="96"/>
                  </a:lnTo>
                  <a:lnTo>
                    <a:pt x="340" y="84"/>
                  </a:lnTo>
                  <a:lnTo>
                    <a:pt x="352" y="74"/>
                  </a:lnTo>
                  <a:lnTo>
                    <a:pt x="356" y="64"/>
                  </a:lnTo>
                  <a:lnTo>
                    <a:pt x="356" y="54"/>
                  </a:lnTo>
                  <a:lnTo>
                    <a:pt x="356" y="54"/>
                  </a:lnTo>
                  <a:close/>
                </a:path>
              </a:pathLst>
            </a:custGeom>
            <a:solidFill>
              <a:srgbClr val="DC6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9" name="Freeform 3055"/>
          <p:cNvSpPr>
            <a:spLocks noEditPoints="1"/>
          </p:cNvSpPr>
          <p:nvPr/>
        </p:nvSpPr>
        <p:spPr bwMode="auto">
          <a:xfrm>
            <a:off x="3544983" y="2004862"/>
            <a:ext cx="423563" cy="444517"/>
          </a:xfrm>
          <a:custGeom>
            <a:avLst/>
            <a:gdLst/>
            <a:ahLst/>
            <a:cxnLst>
              <a:cxn ang="0">
                <a:pos x="651" y="64"/>
              </a:cxn>
              <a:cxn ang="0">
                <a:pos x="523" y="64"/>
              </a:cxn>
              <a:cxn ang="0">
                <a:pos x="786" y="414"/>
              </a:cxn>
              <a:cxn ang="0">
                <a:pos x="749" y="193"/>
              </a:cxn>
              <a:cxn ang="0">
                <a:pos x="629" y="150"/>
              </a:cxn>
              <a:cxn ang="0">
                <a:pos x="546" y="150"/>
              </a:cxn>
              <a:cxn ang="0">
                <a:pos x="426" y="193"/>
              </a:cxn>
              <a:cxn ang="0">
                <a:pos x="422" y="215"/>
              </a:cxn>
              <a:cxn ang="0">
                <a:pos x="513" y="451"/>
              </a:cxn>
              <a:cxn ang="0">
                <a:pos x="677" y="529"/>
              </a:cxn>
              <a:cxn ang="0">
                <a:pos x="693" y="257"/>
              </a:cxn>
              <a:cxn ang="0">
                <a:pos x="753" y="453"/>
              </a:cxn>
              <a:cxn ang="0">
                <a:pos x="786" y="414"/>
              </a:cxn>
              <a:cxn ang="0">
                <a:pos x="266" y="64"/>
              </a:cxn>
              <a:cxn ang="0">
                <a:pos x="138" y="64"/>
              </a:cxn>
              <a:cxn ang="0">
                <a:pos x="69" y="425"/>
              </a:cxn>
              <a:cxn ang="0">
                <a:pos x="118" y="257"/>
              </a:cxn>
              <a:cxn ang="0">
                <a:pos x="241" y="451"/>
              </a:cxn>
              <a:cxn ang="0">
                <a:pos x="246" y="361"/>
              </a:cxn>
              <a:cxn ang="0">
                <a:pos x="364" y="197"/>
              </a:cxn>
              <a:cxn ang="0">
                <a:pos x="302" y="150"/>
              </a:cxn>
              <a:cxn ang="0">
                <a:pos x="202" y="223"/>
              </a:cxn>
              <a:cxn ang="0">
                <a:pos x="102" y="150"/>
              </a:cxn>
              <a:cxn ang="0">
                <a:pos x="40" y="197"/>
              </a:cxn>
              <a:cxn ang="0">
                <a:pos x="31" y="452"/>
              </a:cxn>
              <a:cxn ang="0">
                <a:pos x="69" y="425"/>
              </a:cxn>
              <a:cxn ang="0">
                <a:pos x="289" y="361"/>
              </a:cxn>
              <a:cxn ang="0">
                <a:pos x="500" y="361"/>
              </a:cxn>
              <a:cxn ang="0">
                <a:pos x="645" y="567"/>
              </a:cxn>
              <a:cxn ang="0">
                <a:pos x="548" y="494"/>
              </a:cxn>
              <a:cxn ang="0">
                <a:pos x="395" y="606"/>
              </a:cxn>
              <a:cxn ang="0">
                <a:pos x="241" y="494"/>
              </a:cxn>
              <a:cxn ang="0">
                <a:pos x="144" y="567"/>
              </a:cxn>
              <a:cxn ang="0">
                <a:pos x="211" y="788"/>
              </a:cxn>
              <a:cxn ang="0">
                <a:pos x="260" y="659"/>
              </a:cxn>
              <a:cxn ang="0">
                <a:pos x="394" y="827"/>
              </a:cxn>
              <a:cxn ang="0">
                <a:pos x="530" y="659"/>
              </a:cxn>
              <a:cxn ang="0">
                <a:pos x="578" y="788"/>
              </a:cxn>
              <a:cxn ang="0">
                <a:pos x="645" y="567"/>
              </a:cxn>
            </a:cxnLst>
            <a:rect l="0" t="0" r="r" b="b"/>
            <a:pathLst>
              <a:path w="789" h="827">
                <a:moveTo>
                  <a:pt x="587" y="128"/>
                </a:moveTo>
                <a:cubicBezTo>
                  <a:pt x="623" y="128"/>
                  <a:pt x="651" y="99"/>
                  <a:pt x="651" y="64"/>
                </a:cubicBezTo>
                <a:cubicBezTo>
                  <a:pt x="651" y="28"/>
                  <a:pt x="623" y="0"/>
                  <a:pt x="587" y="0"/>
                </a:cubicBezTo>
                <a:cubicBezTo>
                  <a:pt x="552" y="0"/>
                  <a:pt x="523" y="28"/>
                  <a:pt x="523" y="64"/>
                </a:cubicBezTo>
                <a:cubicBezTo>
                  <a:pt x="523" y="99"/>
                  <a:pt x="552" y="128"/>
                  <a:pt x="587" y="128"/>
                </a:cubicBezTo>
                <a:close/>
                <a:moveTo>
                  <a:pt x="786" y="414"/>
                </a:moveTo>
                <a:cubicBezTo>
                  <a:pt x="750" y="197"/>
                  <a:pt x="750" y="197"/>
                  <a:pt x="750" y="197"/>
                </a:cubicBezTo>
                <a:cubicBezTo>
                  <a:pt x="749" y="196"/>
                  <a:pt x="749" y="195"/>
                  <a:pt x="749" y="193"/>
                </a:cubicBezTo>
                <a:cubicBezTo>
                  <a:pt x="741" y="168"/>
                  <a:pt x="716" y="150"/>
                  <a:pt x="687" y="150"/>
                </a:cubicBezTo>
                <a:cubicBezTo>
                  <a:pt x="629" y="150"/>
                  <a:pt x="629" y="150"/>
                  <a:pt x="629" y="150"/>
                </a:cubicBezTo>
                <a:cubicBezTo>
                  <a:pt x="588" y="223"/>
                  <a:pt x="588" y="223"/>
                  <a:pt x="588" y="223"/>
                </a:cubicBezTo>
                <a:cubicBezTo>
                  <a:pt x="546" y="150"/>
                  <a:pt x="546" y="150"/>
                  <a:pt x="546" y="150"/>
                </a:cubicBezTo>
                <a:cubicBezTo>
                  <a:pt x="488" y="150"/>
                  <a:pt x="488" y="150"/>
                  <a:pt x="488" y="150"/>
                </a:cubicBezTo>
                <a:cubicBezTo>
                  <a:pt x="459" y="150"/>
                  <a:pt x="434" y="168"/>
                  <a:pt x="426" y="193"/>
                </a:cubicBezTo>
                <a:cubicBezTo>
                  <a:pt x="426" y="195"/>
                  <a:pt x="425" y="196"/>
                  <a:pt x="425" y="197"/>
                </a:cubicBezTo>
                <a:cubicBezTo>
                  <a:pt x="422" y="215"/>
                  <a:pt x="422" y="215"/>
                  <a:pt x="422" y="215"/>
                </a:cubicBezTo>
                <a:cubicBezTo>
                  <a:pt x="491" y="228"/>
                  <a:pt x="544" y="288"/>
                  <a:pt x="544" y="361"/>
                </a:cubicBezTo>
                <a:cubicBezTo>
                  <a:pt x="544" y="395"/>
                  <a:pt x="532" y="426"/>
                  <a:pt x="513" y="451"/>
                </a:cubicBezTo>
                <a:cubicBezTo>
                  <a:pt x="548" y="451"/>
                  <a:pt x="548" y="451"/>
                  <a:pt x="548" y="451"/>
                </a:cubicBezTo>
                <a:cubicBezTo>
                  <a:pt x="604" y="451"/>
                  <a:pt x="654" y="482"/>
                  <a:pt x="677" y="529"/>
                </a:cubicBezTo>
                <a:cubicBezTo>
                  <a:pt x="671" y="257"/>
                  <a:pt x="671" y="257"/>
                  <a:pt x="671" y="257"/>
                </a:cubicBezTo>
                <a:cubicBezTo>
                  <a:pt x="693" y="257"/>
                  <a:pt x="693" y="257"/>
                  <a:pt x="693" y="257"/>
                </a:cubicBezTo>
                <a:cubicBezTo>
                  <a:pt x="721" y="425"/>
                  <a:pt x="721" y="425"/>
                  <a:pt x="721" y="425"/>
                </a:cubicBezTo>
                <a:cubicBezTo>
                  <a:pt x="723" y="441"/>
                  <a:pt x="737" y="453"/>
                  <a:pt x="753" y="453"/>
                </a:cubicBezTo>
                <a:cubicBezTo>
                  <a:pt x="755" y="453"/>
                  <a:pt x="757" y="453"/>
                  <a:pt x="759" y="452"/>
                </a:cubicBezTo>
                <a:cubicBezTo>
                  <a:pt x="777" y="449"/>
                  <a:pt x="789" y="432"/>
                  <a:pt x="786" y="414"/>
                </a:cubicBezTo>
                <a:close/>
                <a:moveTo>
                  <a:pt x="202" y="128"/>
                </a:moveTo>
                <a:cubicBezTo>
                  <a:pt x="237" y="128"/>
                  <a:pt x="266" y="99"/>
                  <a:pt x="266" y="64"/>
                </a:cubicBezTo>
                <a:cubicBezTo>
                  <a:pt x="266" y="28"/>
                  <a:pt x="237" y="0"/>
                  <a:pt x="202" y="0"/>
                </a:cubicBezTo>
                <a:cubicBezTo>
                  <a:pt x="167" y="0"/>
                  <a:pt x="138" y="28"/>
                  <a:pt x="138" y="64"/>
                </a:cubicBezTo>
                <a:cubicBezTo>
                  <a:pt x="138" y="99"/>
                  <a:pt x="167" y="128"/>
                  <a:pt x="202" y="128"/>
                </a:cubicBezTo>
                <a:close/>
                <a:moveTo>
                  <a:pt x="69" y="425"/>
                </a:moveTo>
                <a:cubicBezTo>
                  <a:pt x="97" y="257"/>
                  <a:pt x="97" y="257"/>
                  <a:pt x="97" y="257"/>
                </a:cubicBezTo>
                <a:cubicBezTo>
                  <a:pt x="118" y="257"/>
                  <a:pt x="118" y="257"/>
                  <a:pt x="118" y="257"/>
                </a:cubicBezTo>
                <a:cubicBezTo>
                  <a:pt x="112" y="529"/>
                  <a:pt x="112" y="529"/>
                  <a:pt x="112" y="529"/>
                </a:cubicBezTo>
                <a:cubicBezTo>
                  <a:pt x="135" y="482"/>
                  <a:pt x="185" y="451"/>
                  <a:pt x="241" y="451"/>
                </a:cubicBezTo>
                <a:cubicBezTo>
                  <a:pt x="276" y="451"/>
                  <a:pt x="276" y="451"/>
                  <a:pt x="276" y="451"/>
                </a:cubicBezTo>
                <a:cubicBezTo>
                  <a:pt x="257" y="426"/>
                  <a:pt x="246" y="395"/>
                  <a:pt x="246" y="361"/>
                </a:cubicBezTo>
                <a:cubicBezTo>
                  <a:pt x="246" y="288"/>
                  <a:pt x="298" y="228"/>
                  <a:pt x="367" y="215"/>
                </a:cubicBezTo>
                <a:cubicBezTo>
                  <a:pt x="364" y="197"/>
                  <a:pt x="364" y="197"/>
                  <a:pt x="364" y="197"/>
                </a:cubicBezTo>
                <a:cubicBezTo>
                  <a:pt x="364" y="196"/>
                  <a:pt x="364" y="195"/>
                  <a:pt x="363" y="193"/>
                </a:cubicBezTo>
                <a:cubicBezTo>
                  <a:pt x="356" y="168"/>
                  <a:pt x="330" y="150"/>
                  <a:pt x="302" y="150"/>
                </a:cubicBezTo>
                <a:cubicBezTo>
                  <a:pt x="243" y="150"/>
                  <a:pt x="243" y="150"/>
                  <a:pt x="243" y="150"/>
                </a:cubicBezTo>
                <a:cubicBezTo>
                  <a:pt x="202" y="223"/>
                  <a:pt x="202" y="223"/>
                  <a:pt x="202" y="223"/>
                </a:cubicBezTo>
                <a:cubicBezTo>
                  <a:pt x="160" y="150"/>
                  <a:pt x="160" y="150"/>
                  <a:pt x="160" y="150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74" y="150"/>
                  <a:pt x="48" y="168"/>
                  <a:pt x="41" y="193"/>
                </a:cubicBezTo>
                <a:cubicBezTo>
                  <a:pt x="40" y="195"/>
                  <a:pt x="40" y="196"/>
                  <a:pt x="40" y="197"/>
                </a:cubicBezTo>
                <a:cubicBezTo>
                  <a:pt x="3" y="414"/>
                  <a:pt x="3" y="414"/>
                  <a:pt x="3" y="414"/>
                </a:cubicBezTo>
                <a:cubicBezTo>
                  <a:pt x="0" y="432"/>
                  <a:pt x="13" y="449"/>
                  <a:pt x="31" y="452"/>
                </a:cubicBezTo>
                <a:cubicBezTo>
                  <a:pt x="33" y="453"/>
                  <a:pt x="34" y="453"/>
                  <a:pt x="36" y="453"/>
                </a:cubicBezTo>
                <a:cubicBezTo>
                  <a:pt x="52" y="453"/>
                  <a:pt x="66" y="441"/>
                  <a:pt x="69" y="425"/>
                </a:cubicBezTo>
                <a:close/>
                <a:moveTo>
                  <a:pt x="395" y="255"/>
                </a:moveTo>
                <a:cubicBezTo>
                  <a:pt x="336" y="255"/>
                  <a:pt x="289" y="303"/>
                  <a:pt x="289" y="361"/>
                </a:cubicBezTo>
                <a:cubicBezTo>
                  <a:pt x="289" y="419"/>
                  <a:pt x="336" y="467"/>
                  <a:pt x="395" y="467"/>
                </a:cubicBezTo>
                <a:cubicBezTo>
                  <a:pt x="453" y="467"/>
                  <a:pt x="500" y="419"/>
                  <a:pt x="500" y="361"/>
                </a:cubicBezTo>
                <a:cubicBezTo>
                  <a:pt x="500" y="303"/>
                  <a:pt x="453" y="255"/>
                  <a:pt x="395" y="255"/>
                </a:cubicBezTo>
                <a:moveTo>
                  <a:pt x="645" y="567"/>
                </a:moveTo>
                <a:cubicBezTo>
                  <a:pt x="645" y="565"/>
                  <a:pt x="644" y="563"/>
                  <a:pt x="643" y="561"/>
                </a:cubicBezTo>
                <a:cubicBezTo>
                  <a:pt x="632" y="522"/>
                  <a:pt x="593" y="494"/>
                  <a:pt x="548" y="494"/>
                </a:cubicBezTo>
                <a:cubicBezTo>
                  <a:pt x="459" y="494"/>
                  <a:pt x="459" y="494"/>
                  <a:pt x="459" y="494"/>
                </a:cubicBezTo>
                <a:cubicBezTo>
                  <a:pt x="395" y="606"/>
                  <a:pt x="395" y="606"/>
                  <a:pt x="395" y="606"/>
                </a:cubicBezTo>
                <a:cubicBezTo>
                  <a:pt x="331" y="494"/>
                  <a:pt x="331" y="494"/>
                  <a:pt x="331" y="494"/>
                </a:cubicBezTo>
                <a:cubicBezTo>
                  <a:pt x="241" y="494"/>
                  <a:pt x="241" y="494"/>
                  <a:pt x="241" y="494"/>
                </a:cubicBezTo>
                <a:cubicBezTo>
                  <a:pt x="197" y="494"/>
                  <a:pt x="158" y="522"/>
                  <a:pt x="146" y="561"/>
                </a:cubicBezTo>
                <a:cubicBezTo>
                  <a:pt x="145" y="563"/>
                  <a:pt x="145" y="565"/>
                  <a:pt x="144" y="567"/>
                </a:cubicBezTo>
                <a:cubicBezTo>
                  <a:pt x="117" y="731"/>
                  <a:pt x="117" y="731"/>
                  <a:pt x="117" y="731"/>
                </a:cubicBezTo>
                <a:cubicBezTo>
                  <a:pt x="146" y="754"/>
                  <a:pt x="177" y="773"/>
                  <a:pt x="211" y="788"/>
                </a:cubicBezTo>
                <a:cubicBezTo>
                  <a:pt x="233" y="659"/>
                  <a:pt x="233" y="659"/>
                  <a:pt x="233" y="659"/>
                </a:cubicBezTo>
                <a:cubicBezTo>
                  <a:pt x="260" y="659"/>
                  <a:pt x="260" y="659"/>
                  <a:pt x="260" y="659"/>
                </a:cubicBezTo>
                <a:cubicBezTo>
                  <a:pt x="253" y="804"/>
                  <a:pt x="253" y="804"/>
                  <a:pt x="253" y="804"/>
                </a:cubicBezTo>
                <a:cubicBezTo>
                  <a:pt x="297" y="819"/>
                  <a:pt x="345" y="827"/>
                  <a:pt x="394" y="827"/>
                </a:cubicBezTo>
                <a:cubicBezTo>
                  <a:pt x="444" y="827"/>
                  <a:pt x="492" y="819"/>
                  <a:pt x="536" y="804"/>
                </a:cubicBezTo>
                <a:cubicBezTo>
                  <a:pt x="530" y="659"/>
                  <a:pt x="530" y="659"/>
                  <a:pt x="530" y="659"/>
                </a:cubicBezTo>
                <a:cubicBezTo>
                  <a:pt x="557" y="659"/>
                  <a:pt x="557" y="659"/>
                  <a:pt x="557" y="659"/>
                </a:cubicBezTo>
                <a:cubicBezTo>
                  <a:pt x="578" y="788"/>
                  <a:pt x="578" y="788"/>
                  <a:pt x="578" y="788"/>
                </a:cubicBezTo>
                <a:cubicBezTo>
                  <a:pt x="612" y="772"/>
                  <a:pt x="643" y="753"/>
                  <a:pt x="672" y="730"/>
                </a:cubicBezTo>
                <a:lnTo>
                  <a:pt x="645" y="567"/>
                </a:lnTo>
                <a:close/>
              </a:path>
            </a:pathLst>
          </a:custGeom>
          <a:solidFill>
            <a:srgbClr val="7D1A2B"/>
          </a:solidFill>
          <a:ln w="9525">
            <a:noFill/>
            <a:round/>
            <a:headEnd/>
            <a:tailEnd/>
          </a:ln>
        </p:spPr>
        <p:txBody>
          <a:bodyPr vert="horz" wrap="square" lIns="86209" tIns="43104" rIns="86209" bIns="43104" numCol="1" anchor="t" anchorCtr="0" compatLnSpc="1">
            <a:prstTxWarp prst="textNoShape">
              <a:avLst/>
            </a:prstTxWarp>
          </a:bodyPr>
          <a:lstStyle/>
          <a:p>
            <a:endParaRPr lang="en-US" sz="1697"/>
          </a:p>
        </p:txBody>
      </p:sp>
      <p:sp>
        <p:nvSpPr>
          <p:cNvPr id="20" name="Freeform 3044"/>
          <p:cNvSpPr>
            <a:spLocks noEditPoints="1"/>
          </p:cNvSpPr>
          <p:nvPr/>
        </p:nvSpPr>
        <p:spPr bwMode="auto">
          <a:xfrm>
            <a:off x="3633288" y="4326639"/>
            <a:ext cx="335258" cy="423563"/>
          </a:xfrm>
          <a:custGeom>
            <a:avLst/>
            <a:gdLst/>
            <a:ahLst/>
            <a:cxnLst>
              <a:cxn ang="0">
                <a:pos x="257" y="111"/>
              </a:cxn>
              <a:cxn ang="0">
                <a:pos x="208" y="133"/>
              </a:cxn>
              <a:cxn ang="0">
                <a:pos x="230" y="182"/>
              </a:cxn>
              <a:cxn ang="0">
                <a:pos x="278" y="160"/>
              </a:cxn>
              <a:cxn ang="0">
                <a:pos x="174" y="133"/>
              </a:cxn>
              <a:cxn ang="0">
                <a:pos x="126" y="111"/>
              </a:cxn>
              <a:cxn ang="0">
                <a:pos x="104" y="160"/>
              </a:cxn>
              <a:cxn ang="0">
                <a:pos x="153" y="182"/>
              </a:cxn>
              <a:cxn ang="0">
                <a:pos x="174" y="133"/>
              </a:cxn>
              <a:cxn ang="0">
                <a:pos x="312" y="133"/>
              </a:cxn>
              <a:cxn ang="0">
                <a:pos x="334" y="182"/>
              </a:cxn>
              <a:cxn ang="0">
                <a:pos x="382" y="160"/>
              </a:cxn>
              <a:cxn ang="0">
                <a:pos x="361" y="111"/>
              </a:cxn>
              <a:cxn ang="0">
                <a:pos x="278" y="237"/>
              </a:cxn>
              <a:cxn ang="0">
                <a:pos x="230" y="215"/>
              </a:cxn>
              <a:cxn ang="0">
                <a:pos x="208" y="264"/>
              </a:cxn>
              <a:cxn ang="0">
                <a:pos x="257" y="286"/>
              </a:cxn>
              <a:cxn ang="0">
                <a:pos x="278" y="237"/>
              </a:cxn>
              <a:cxn ang="0">
                <a:pos x="153" y="215"/>
              </a:cxn>
              <a:cxn ang="0">
                <a:pos x="104" y="237"/>
              </a:cxn>
              <a:cxn ang="0">
                <a:pos x="126" y="286"/>
              </a:cxn>
              <a:cxn ang="0">
                <a:pos x="174" y="264"/>
              </a:cxn>
              <a:cxn ang="0">
                <a:pos x="257" y="319"/>
              </a:cxn>
              <a:cxn ang="0">
                <a:pos x="208" y="341"/>
              </a:cxn>
              <a:cxn ang="0">
                <a:pos x="230" y="390"/>
              </a:cxn>
              <a:cxn ang="0">
                <a:pos x="278" y="368"/>
              </a:cxn>
              <a:cxn ang="0">
                <a:pos x="257" y="319"/>
              </a:cxn>
              <a:cxn ang="0">
                <a:pos x="126" y="319"/>
              </a:cxn>
              <a:cxn ang="0">
                <a:pos x="104" y="368"/>
              </a:cxn>
              <a:cxn ang="0">
                <a:pos x="153" y="390"/>
              </a:cxn>
              <a:cxn ang="0">
                <a:pos x="174" y="341"/>
              </a:cxn>
              <a:cxn ang="0">
                <a:pos x="343" y="709"/>
              </a:cxn>
              <a:cxn ang="0">
                <a:pos x="239" y="606"/>
              </a:cxn>
              <a:cxn ang="0">
                <a:pos x="65" y="584"/>
              </a:cxn>
              <a:cxn ang="0">
                <a:pos x="87" y="65"/>
              </a:cxn>
              <a:cxn ang="0">
                <a:pos x="421" y="87"/>
              </a:cxn>
              <a:cxn ang="0">
                <a:pos x="428" y="320"/>
              </a:cxn>
              <a:cxn ang="0">
                <a:pos x="486" y="343"/>
              </a:cxn>
              <a:cxn ang="0">
                <a:pos x="399" y="0"/>
              </a:cxn>
              <a:cxn ang="0">
                <a:pos x="0" y="87"/>
              </a:cxn>
              <a:cxn ang="0">
                <a:pos x="87" y="789"/>
              </a:cxn>
              <a:cxn ang="0">
                <a:pos x="468" y="755"/>
              </a:cxn>
              <a:cxn ang="0">
                <a:pos x="343" y="709"/>
              </a:cxn>
              <a:cxn ang="0">
                <a:pos x="200" y="700"/>
              </a:cxn>
              <a:cxn ang="0">
                <a:pos x="286" y="700"/>
              </a:cxn>
              <a:cxn ang="0">
                <a:pos x="623" y="556"/>
              </a:cxn>
              <a:cxn ang="0">
                <a:pos x="623" y="434"/>
              </a:cxn>
              <a:cxn ang="0">
                <a:pos x="545" y="423"/>
              </a:cxn>
              <a:cxn ang="0">
                <a:pos x="506" y="374"/>
              </a:cxn>
              <a:cxn ang="0">
                <a:pos x="468" y="394"/>
              </a:cxn>
              <a:cxn ang="0">
                <a:pos x="390" y="384"/>
              </a:cxn>
              <a:cxn ang="0">
                <a:pos x="350" y="215"/>
              </a:cxn>
              <a:cxn ang="0">
                <a:pos x="311" y="516"/>
              </a:cxn>
              <a:cxn ang="0">
                <a:pos x="198" y="460"/>
              </a:cxn>
              <a:cxn ang="0">
                <a:pos x="359" y="677"/>
              </a:cxn>
              <a:cxn ang="0">
                <a:pos x="467" y="720"/>
              </a:cxn>
              <a:cxn ang="0">
                <a:pos x="623" y="556"/>
              </a:cxn>
            </a:cxnLst>
            <a:rect l="0" t="0" r="r" b="b"/>
            <a:pathLst>
              <a:path w="623" h="789">
                <a:moveTo>
                  <a:pt x="278" y="133"/>
                </a:moveTo>
                <a:cubicBezTo>
                  <a:pt x="278" y="121"/>
                  <a:pt x="269" y="111"/>
                  <a:pt x="257" y="111"/>
                </a:cubicBezTo>
                <a:cubicBezTo>
                  <a:pt x="230" y="111"/>
                  <a:pt x="230" y="111"/>
                  <a:pt x="230" y="111"/>
                </a:cubicBezTo>
                <a:cubicBezTo>
                  <a:pt x="218" y="111"/>
                  <a:pt x="208" y="121"/>
                  <a:pt x="208" y="133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208" y="172"/>
                  <a:pt x="218" y="182"/>
                  <a:pt x="230" y="182"/>
                </a:cubicBezTo>
                <a:cubicBezTo>
                  <a:pt x="257" y="182"/>
                  <a:pt x="257" y="182"/>
                  <a:pt x="257" y="182"/>
                </a:cubicBezTo>
                <a:cubicBezTo>
                  <a:pt x="269" y="182"/>
                  <a:pt x="278" y="172"/>
                  <a:pt x="278" y="160"/>
                </a:cubicBezTo>
                <a:lnTo>
                  <a:pt x="278" y="133"/>
                </a:lnTo>
                <a:close/>
                <a:moveTo>
                  <a:pt x="174" y="133"/>
                </a:moveTo>
                <a:cubicBezTo>
                  <a:pt x="174" y="121"/>
                  <a:pt x="165" y="111"/>
                  <a:pt x="153" y="111"/>
                </a:cubicBezTo>
                <a:cubicBezTo>
                  <a:pt x="126" y="111"/>
                  <a:pt x="126" y="111"/>
                  <a:pt x="126" y="111"/>
                </a:cubicBezTo>
                <a:cubicBezTo>
                  <a:pt x="114" y="111"/>
                  <a:pt x="104" y="121"/>
                  <a:pt x="104" y="133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4" y="172"/>
                  <a:pt x="114" y="182"/>
                  <a:pt x="126" y="182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65" y="182"/>
                  <a:pt x="174" y="172"/>
                  <a:pt x="174" y="160"/>
                </a:cubicBezTo>
                <a:lnTo>
                  <a:pt x="174" y="133"/>
                </a:lnTo>
                <a:close/>
                <a:moveTo>
                  <a:pt x="334" y="111"/>
                </a:moveTo>
                <a:cubicBezTo>
                  <a:pt x="322" y="111"/>
                  <a:pt x="312" y="121"/>
                  <a:pt x="312" y="133"/>
                </a:cubicBezTo>
                <a:cubicBezTo>
                  <a:pt x="312" y="160"/>
                  <a:pt x="312" y="160"/>
                  <a:pt x="312" y="160"/>
                </a:cubicBezTo>
                <a:cubicBezTo>
                  <a:pt x="312" y="172"/>
                  <a:pt x="322" y="182"/>
                  <a:pt x="334" y="182"/>
                </a:cubicBezTo>
                <a:cubicBezTo>
                  <a:pt x="361" y="182"/>
                  <a:pt x="361" y="182"/>
                  <a:pt x="361" y="182"/>
                </a:cubicBezTo>
                <a:cubicBezTo>
                  <a:pt x="373" y="182"/>
                  <a:pt x="382" y="172"/>
                  <a:pt x="382" y="160"/>
                </a:cubicBezTo>
                <a:cubicBezTo>
                  <a:pt x="382" y="133"/>
                  <a:pt x="382" y="133"/>
                  <a:pt x="382" y="133"/>
                </a:cubicBezTo>
                <a:cubicBezTo>
                  <a:pt x="382" y="121"/>
                  <a:pt x="373" y="111"/>
                  <a:pt x="361" y="111"/>
                </a:cubicBezTo>
                <a:lnTo>
                  <a:pt x="334" y="111"/>
                </a:lnTo>
                <a:close/>
                <a:moveTo>
                  <a:pt x="278" y="237"/>
                </a:moveTo>
                <a:cubicBezTo>
                  <a:pt x="278" y="225"/>
                  <a:pt x="269" y="215"/>
                  <a:pt x="257" y="215"/>
                </a:cubicBezTo>
                <a:cubicBezTo>
                  <a:pt x="230" y="215"/>
                  <a:pt x="230" y="215"/>
                  <a:pt x="230" y="215"/>
                </a:cubicBezTo>
                <a:cubicBezTo>
                  <a:pt x="218" y="215"/>
                  <a:pt x="208" y="225"/>
                  <a:pt x="208" y="237"/>
                </a:cubicBezTo>
                <a:cubicBezTo>
                  <a:pt x="208" y="264"/>
                  <a:pt x="208" y="264"/>
                  <a:pt x="208" y="264"/>
                </a:cubicBezTo>
                <a:cubicBezTo>
                  <a:pt x="208" y="276"/>
                  <a:pt x="218" y="286"/>
                  <a:pt x="230" y="286"/>
                </a:cubicBezTo>
                <a:cubicBezTo>
                  <a:pt x="257" y="286"/>
                  <a:pt x="257" y="286"/>
                  <a:pt x="257" y="286"/>
                </a:cubicBezTo>
                <a:cubicBezTo>
                  <a:pt x="269" y="286"/>
                  <a:pt x="278" y="276"/>
                  <a:pt x="278" y="264"/>
                </a:cubicBezTo>
                <a:lnTo>
                  <a:pt x="278" y="237"/>
                </a:lnTo>
                <a:close/>
                <a:moveTo>
                  <a:pt x="174" y="237"/>
                </a:moveTo>
                <a:cubicBezTo>
                  <a:pt x="174" y="225"/>
                  <a:pt x="165" y="215"/>
                  <a:pt x="153" y="215"/>
                </a:cubicBezTo>
                <a:cubicBezTo>
                  <a:pt x="126" y="215"/>
                  <a:pt x="126" y="215"/>
                  <a:pt x="126" y="215"/>
                </a:cubicBezTo>
                <a:cubicBezTo>
                  <a:pt x="114" y="215"/>
                  <a:pt x="104" y="225"/>
                  <a:pt x="104" y="237"/>
                </a:cubicBezTo>
                <a:cubicBezTo>
                  <a:pt x="104" y="264"/>
                  <a:pt x="104" y="264"/>
                  <a:pt x="104" y="264"/>
                </a:cubicBezTo>
                <a:cubicBezTo>
                  <a:pt x="104" y="276"/>
                  <a:pt x="114" y="286"/>
                  <a:pt x="126" y="286"/>
                </a:cubicBezTo>
                <a:cubicBezTo>
                  <a:pt x="153" y="286"/>
                  <a:pt x="153" y="286"/>
                  <a:pt x="153" y="286"/>
                </a:cubicBezTo>
                <a:cubicBezTo>
                  <a:pt x="165" y="286"/>
                  <a:pt x="174" y="276"/>
                  <a:pt x="174" y="264"/>
                </a:cubicBezTo>
                <a:lnTo>
                  <a:pt x="174" y="237"/>
                </a:lnTo>
                <a:close/>
                <a:moveTo>
                  <a:pt x="257" y="319"/>
                </a:moveTo>
                <a:cubicBezTo>
                  <a:pt x="230" y="319"/>
                  <a:pt x="230" y="319"/>
                  <a:pt x="230" y="319"/>
                </a:cubicBezTo>
                <a:cubicBezTo>
                  <a:pt x="218" y="319"/>
                  <a:pt x="208" y="329"/>
                  <a:pt x="208" y="341"/>
                </a:cubicBezTo>
                <a:cubicBezTo>
                  <a:pt x="208" y="368"/>
                  <a:pt x="208" y="368"/>
                  <a:pt x="208" y="368"/>
                </a:cubicBezTo>
                <a:cubicBezTo>
                  <a:pt x="208" y="380"/>
                  <a:pt x="218" y="390"/>
                  <a:pt x="230" y="390"/>
                </a:cubicBezTo>
                <a:cubicBezTo>
                  <a:pt x="257" y="390"/>
                  <a:pt x="257" y="390"/>
                  <a:pt x="257" y="390"/>
                </a:cubicBezTo>
                <a:cubicBezTo>
                  <a:pt x="269" y="390"/>
                  <a:pt x="278" y="380"/>
                  <a:pt x="278" y="368"/>
                </a:cubicBezTo>
                <a:cubicBezTo>
                  <a:pt x="278" y="341"/>
                  <a:pt x="278" y="341"/>
                  <a:pt x="278" y="341"/>
                </a:cubicBezTo>
                <a:cubicBezTo>
                  <a:pt x="278" y="329"/>
                  <a:pt x="269" y="319"/>
                  <a:pt x="257" y="319"/>
                </a:cubicBezTo>
                <a:close/>
                <a:moveTo>
                  <a:pt x="153" y="319"/>
                </a:moveTo>
                <a:cubicBezTo>
                  <a:pt x="126" y="319"/>
                  <a:pt x="126" y="319"/>
                  <a:pt x="126" y="319"/>
                </a:cubicBezTo>
                <a:cubicBezTo>
                  <a:pt x="114" y="319"/>
                  <a:pt x="104" y="329"/>
                  <a:pt x="104" y="341"/>
                </a:cubicBezTo>
                <a:cubicBezTo>
                  <a:pt x="104" y="368"/>
                  <a:pt x="104" y="368"/>
                  <a:pt x="104" y="368"/>
                </a:cubicBezTo>
                <a:cubicBezTo>
                  <a:pt x="104" y="380"/>
                  <a:pt x="114" y="390"/>
                  <a:pt x="126" y="390"/>
                </a:cubicBezTo>
                <a:cubicBezTo>
                  <a:pt x="153" y="390"/>
                  <a:pt x="153" y="390"/>
                  <a:pt x="153" y="390"/>
                </a:cubicBezTo>
                <a:cubicBezTo>
                  <a:pt x="165" y="390"/>
                  <a:pt x="174" y="380"/>
                  <a:pt x="174" y="368"/>
                </a:cubicBezTo>
                <a:cubicBezTo>
                  <a:pt x="174" y="341"/>
                  <a:pt x="174" y="341"/>
                  <a:pt x="174" y="341"/>
                </a:cubicBezTo>
                <a:cubicBezTo>
                  <a:pt x="174" y="329"/>
                  <a:pt x="165" y="319"/>
                  <a:pt x="153" y="319"/>
                </a:cubicBezTo>
                <a:close/>
                <a:moveTo>
                  <a:pt x="343" y="709"/>
                </a:moveTo>
                <a:cubicBezTo>
                  <a:pt x="341" y="707"/>
                  <a:pt x="338" y="705"/>
                  <a:pt x="335" y="702"/>
                </a:cubicBezTo>
                <a:cubicBezTo>
                  <a:pt x="239" y="606"/>
                  <a:pt x="239" y="606"/>
                  <a:pt x="239" y="606"/>
                </a:cubicBezTo>
                <a:cubicBezTo>
                  <a:pt x="87" y="606"/>
                  <a:pt x="87" y="606"/>
                  <a:pt x="87" y="606"/>
                </a:cubicBezTo>
                <a:cubicBezTo>
                  <a:pt x="75" y="606"/>
                  <a:pt x="65" y="596"/>
                  <a:pt x="65" y="584"/>
                </a:cubicBezTo>
                <a:cubicBezTo>
                  <a:pt x="65" y="87"/>
                  <a:pt x="65" y="87"/>
                  <a:pt x="65" y="87"/>
                </a:cubicBezTo>
                <a:cubicBezTo>
                  <a:pt x="65" y="75"/>
                  <a:pt x="75" y="65"/>
                  <a:pt x="87" y="65"/>
                </a:cubicBezTo>
                <a:cubicBezTo>
                  <a:pt x="399" y="65"/>
                  <a:pt x="399" y="65"/>
                  <a:pt x="399" y="65"/>
                </a:cubicBezTo>
                <a:cubicBezTo>
                  <a:pt x="411" y="65"/>
                  <a:pt x="421" y="75"/>
                  <a:pt x="421" y="87"/>
                </a:cubicBezTo>
                <a:cubicBezTo>
                  <a:pt x="421" y="320"/>
                  <a:pt x="421" y="320"/>
                  <a:pt x="421" y="320"/>
                </a:cubicBezTo>
                <a:cubicBezTo>
                  <a:pt x="423" y="320"/>
                  <a:pt x="425" y="320"/>
                  <a:pt x="428" y="320"/>
                </a:cubicBezTo>
                <a:cubicBezTo>
                  <a:pt x="449" y="320"/>
                  <a:pt x="469" y="329"/>
                  <a:pt x="482" y="344"/>
                </a:cubicBezTo>
                <a:cubicBezTo>
                  <a:pt x="483" y="343"/>
                  <a:pt x="485" y="343"/>
                  <a:pt x="486" y="343"/>
                </a:cubicBezTo>
                <a:cubicBezTo>
                  <a:pt x="486" y="87"/>
                  <a:pt x="486" y="87"/>
                  <a:pt x="486" y="87"/>
                </a:cubicBezTo>
                <a:cubicBezTo>
                  <a:pt x="486" y="39"/>
                  <a:pt x="447" y="0"/>
                  <a:pt x="39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39" y="0"/>
                  <a:pt x="0" y="39"/>
                  <a:pt x="0" y="87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50"/>
                  <a:pt x="39" y="789"/>
                  <a:pt x="87" y="789"/>
                </a:cubicBezTo>
                <a:cubicBezTo>
                  <a:pt x="399" y="789"/>
                  <a:pt x="399" y="789"/>
                  <a:pt x="399" y="789"/>
                </a:cubicBezTo>
                <a:cubicBezTo>
                  <a:pt x="427" y="789"/>
                  <a:pt x="452" y="775"/>
                  <a:pt x="468" y="755"/>
                </a:cubicBezTo>
                <a:cubicBezTo>
                  <a:pt x="468" y="755"/>
                  <a:pt x="467" y="755"/>
                  <a:pt x="467" y="755"/>
                </a:cubicBezTo>
                <a:cubicBezTo>
                  <a:pt x="420" y="755"/>
                  <a:pt x="377" y="737"/>
                  <a:pt x="343" y="709"/>
                </a:cubicBezTo>
                <a:close/>
                <a:moveTo>
                  <a:pt x="243" y="743"/>
                </a:moveTo>
                <a:cubicBezTo>
                  <a:pt x="219" y="743"/>
                  <a:pt x="200" y="724"/>
                  <a:pt x="200" y="700"/>
                </a:cubicBezTo>
                <a:cubicBezTo>
                  <a:pt x="200" y="677"/>
                  <a:pt x="219" y="657"/>
                  <a:pt x="243" y="657"/>
                </a:cubicBezTo>
                <a:cubicBezTo>
                  <a:pt x="267" y="657"/>
                  <a:pt x="286" y="677"/>
                  <a:pt x="286" y="700"/>
                </a:cubicBezTo>
                <a:cubicBezTo>
                  <a:pt x="286" y="724"/>
                  <a:pt x="267" y="743"/>
                  <a:pt x="243" y="743"/>
                </a:cubicBezTo>
                <a:close/>
                <a:moveTo>
                  <a:pt x="623" y="556"/>
                </a:moveTo>
                <a:cubicBezTo>
                  <a:pt x="623" y="555"/>
                  <a:pt x="623" y="554"/>
                  <a:pt x="623" y="553"/>
                </a:cubicBezTo>
                <a:cubicBezTo>
                  <a:pt x="623" y="434"/>
                  <a:pt x="623" y="434"/>
                  <a:pt x="623" y="434"/>
                </a:cubicBezTo>
                <a:cubicBezTo>
                  <a:pt x="623" y="412"/>
                  <a:pt x="605" y="394"/>
                  <a:pt x="583" y="394"/>
                </a:cubicBezTo>
                <a:cubicBezTo>
                  <a:pt x="565" y="394"/>
                  <a:pt x="550" y="406"/>
                  <a:pt x="545" y="423"/>
                </a:cubicBezTo>
                <a:cubicBezTo>
                  <a:pt x="545" y="414"/>
                  <a:pt x="545" y="414"/>
                  <a:pt x="545" y="414"/>
                </a:cubicBezTo>
                <a:cubicBezTo>
                  <a:pt x="545" y="392"/>
                  <a:pt x="528" y="374"/>
                  <a:pt x="506" y="374"/>
                </a:cubicBezTo>
                <a:cubicBezTo>
                  <a:pt x="487" y="374"/>
                  <a:pt x="472" y="387"/>
                  <a:pt x="468" y="403"/>
                </a:cubicBezTo>
                <a:cubicBezTo>
                  <a:pt x="468" y="394"/>
                  <a:pt x="468" y="394"/>
                  <a:pt x="468" y="394"/>
                </a:cubicBezTo>
                <a:cubicBezTo>
                  <a:pt x="468" y="372"/>
                  <a:pt x="450" y="354"/>
                  <a:pt x="428" y="354"/>
                </a:cubicBezTo>
                <a:cubicBezTo>
                  <a:pt x="410" y="354"/>
                  <a:pt x="394" y="367"/>
                  <a:pt x="390" y="384"/>
                </a:cubicBezTo>
                <a:cubicBezTo>
                  <a:pt x="390" y="255"/>
                  <a:pt x="390" y="255"/>
                  <a:pt x="390" y="255"/>
                </a:cubicBezTo>
                <a:cubicBezTo>
                  <a:pt x="390" y="233"/>
                  <a:pt x="372" y="215"/>
                  <a:pt x="350" y="215"/>
                </a:cubicBezTo>
                <a:cubicBezTo>
                  <a:pt x="328" y="215"/>
                  <a:pt x="311" y="233"/>
                  <a:pt x="311" y="255"/>
                </a:cubicBezTo>
                <a:cubicBezTo>
                  <a:pt x="311" y="516"/>
                  <a:pt x="311" y="516"/>
                  <a:pt x="311" y="516"/>
                </a:cubicBezTo>
                <a:cubicBezTo>
                  <a:pt x="254" y="460"/>
                  <a:pt x="254" y="460"/>
                  <a:pt x="254" y="460"/>
                </a:cubicBezTo>
                <a:cubicBezTo>
                  <a:pt x="238" y="444"/>
                  <a:pt x="213" y="444"/>
                  <a:pt x="198" y="460"/>
                </a:cubicBezTo>
                <a:cubicBezTo>
                  <a:pt x="182" y="475"/>
                  <a:pt x="182" y="500"/>
                  <a:pt x="198" y="516"/>
                </a:cubicBezTo>
                <a:cubicBezTo>
                  <a:pt x="359" y="677"/>
                  <a:pt x="359" y="677"/>
                  <a:pt x="359" y="677"/>
                </a:cubicBezTo>
                <a:cubicBezTo>
                  <a:pt x="361" y="679"/>
                  <a:pt x="364" y="681"/>
                  <a:pt x="366" y="683"/>
                </a:cubicBezTo>
                <a:cubicBezTo>
                  <a:pt x="393" y="706"/>
                  <a:pt x="428" y="720"/>
                  <a:pt x="467" y="720"/>
                </a:cubicBezTo>
                <a:cubicBezTo>
                  <a:pt x="553" y="720"/>
                  <a:pt x="623" y="650"/>
                  <a:pt x="623" y="564"/>
                </a:cubicBezTo>
                <a:cubicBezTo>
                  <a:pt x="623" y="561"/>
                  <a:pt x="623" y="559"/>
                  <a:pt x="623" y="556"/>
                </a:cubicBezTo>
                <a:close/>
              </a:path>
            </a:pathLst>
          </a:custGeom>
          <a:solidFill>
            <a:srgbClr val="EB8C00"/>
          </a:solidFill>
          <a:ln w="9525">
            <a:noFill/>
            <a:round/>
            <a:headEnd/>
            <a:tailEnd/>
          </a:ln>
        </p:spPr>
        <p:txBody>
          <a:bodyPr vert="horz" wrap="square" lIns="86209" tIns="43104" rIns="86209" bIns="43104" numCol="1" anchor="t" anchorCtr="0" compatLnSpc="1">
            <a:prstTxWarp prst="textNoShape">
              <a:avLst/>
            </a:prstTxWarp>
          </a:bodyPr>
          <a:lstStyle/>
          <a:p>
            <a:endParaRPr lang="en-US" sz="1697"/>
          </a:p>
        </p:txBody>
      </p:sp>
      <p:sp>
        <p:nvSpPr>
          <p:cNvPr id="21" name="Freeform 42"/>
          <p:cNvSpPr>
            <a:spLocks noEditPoints="1"/>
          </p:cNvSpPr>
          <p:nvPr/>
        </p:nvSpPr>
        <p:spPr bwMode="auto">
          <a:xfrm>
            <a:off x="5935760" y="3168071"/>
            <a:ext cx="442245" cy="325084"/>
          </a:xfrm>
          <a:custGeom>
            <a:avLst/>
            <a:gdLst/>
            <a:ahLst/>
            <a:cxnLst>
              <a:cxn ang="0">
                <a:pos x="38" y="6"/>
              </a:cxn>
              <a:cxn ang="0">
                <a:pos x="7" y="13"/>
              </a:cxn>
              <a:cxn ang="0">
                <a:pos x="7" y="11"/>
              </a:cxn>
              <a:cxn ang="0">
                <a:pos x="38" y="4"/>
              </a:cxn>
              <a:cxn ang="0">
                <a:pos x="39" y="5"/>
              </a:cxn>
              <a:cxn ang="0">
                <a:pos x="38" y="6"/>
              </a:cxn>
              <a:cxn ang="0">
                <a:pos x="20" y="29"/>
              </a:cxn>
              <a:cxn ang="0">
                <a:pos x="19" y="30"/>
              </a:cxn>
              <a:cxn ang="0">
                <a:pos x="12" y="28"/>
              </a:cxn>
              <a:cxn ang="0">
                <a:pos x="11" y="28"/>
              </a:cxn>
              <a:cxn ang="0">
                <a:pos x="11" y="27"/>
              </a:cxn>
              <a:cxn ang="0">
                <a:pos x="12" y="24"/>
              </a:cxn>
              <a:cxn ang="0">
                <a:pos x="21" y="27"/>
              </a:cxn>
              <a:cxn ang="0">
                <a:pos x="20" y="29"/>
              </a:cxn>
              <a:cxn ang="0">
                <a:pos x="39" y="0"/>
              </a:cxn>
              <a:cxn ang="0">
                <a:pos x="39" y="0"/>
              </a:cxn>
              <a:cxn ang="0">
                <a:pos x="38" y="0"/>
              </a:cxn>
              <a:cxn ang="0">
                <a:pos x="38" y="0"/>
              </a:cxn>
              <a:cxn ang="0">
                <a:pos x="38" y="0"/>
              </a:cxn>
              <a:cxn ang="0">
                <a:pos x="4" y="9"/>
              </a:cxn>
              <a:cxn ang="0">
                <a:pos x="0" y="16"/>
              </a:cxn>
              <a:cxn ang="0">
                <a:pos x="4" y="22"/>
              </a:cxn>
              <a:cxn ang="0">
                <a:pos x="8" y="23"/>
              </a:cxn>
              <a:cxn ang="0">
                <a:pos x="7" y="26"/>
              </a:cxn>
              <a:cxn ang="0">
                <a:pos x="8" y="30"/>
              </a:cxn>
              <a:cxn ang="0">
                <a:pos x="11" y="32"/>
              </a:cxn>
              <a:cxn ang="0">
                <a:pos x="18" y="33"/>
              </a:cxn>
              <a:cxn ang="0">
                <a:pos x="19" y="33"/>
              </a:cxn>
              <a:cxn ang="0">
                <a:pos x="24" y="30"/>
              </a:cxn>
              <a:cxn ang="0">
                <a:pos x="24" y="28"/>
              </a:cxn>
              <a:cxn ang="0">
                <a:pos x="38" y="32"/>
              </a:cxn>
              <a:cxn ang="0">
                <a:pos x="38" y="32"/>
              </a:cxn>
              <a:cxn ang="0">
                <a:pos x="39" y="32"/>
              </a:cxn>
              <a:cxn ang="0">
                <a:pos x="39" y="32"/>
              </a:cxn>
              <a:cxn ang="0">
                <a:pos x="39" y="32"/>
              </a:cxn>
              <a:cxn ang="0">
                <a:pos x="45" y="16"/>
              </a:cxn>
              <a:cxn ang="0">
                <a:pos x="39" y="0"/>
              </a:cxn>
            </a:cxnLst>
            <a:rect l="0" t="0" r="r" b="b"/>
            <a:pathLst>
              <a:path w="45" h="33">
                <a:moveTo>
                  <a:pt x="38" y="6"/>
                </a:move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2"/>
                  <a:pt x="7" y="11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9" y="4"/>
                  <a:pt x="39" y="5"/>
                </a:cubicBezTo>
                <a:cubicBezTo>
                  <a:pt x="39" y="5"/>
                  <a:pt x="39" y="6"/>
                  <a:pt x="38" y="6"/>
                </a:cubicBezTo>
                <a:close/>
                <a:moveTo>
                  <a:pt x="20" y="29"/>
                </a:moveTo>
                <a:cubicBezTo>
                  <a:pt x="20" y="30"/>
                  <a:pt x="19" y="30"/>
                  <a:pt x="19" y="30"/>
                </a:cubicBez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1" y="27"/>
                  <a:pt x="11" y="27"/>
                </a:cubicBezTo>
                <a:cubicBezTo>
                  <a:pt x="12" y="24"/>
                  <a:pt x="12" y="24"/>
                  <a:pt x="12" y="24"/>
                </a:cubicBezTo>
                <a:cubicBezTo>
                  <a:pt x="21" y="27"/>
                  <a:pt x="21" y="27"/>
                  <a:pt x="21" y="27"/>
                </a:cubicBezTo>
                <a:lnTo>
                  <a:pt x="20" y="29"/>
                </a:lnTo>
                <a:close/>
                <a:moveTo>
                  <a:pt x="39" y="0"/>
                </a:moveTo>
                <a:cubicBezTo>
                  <a:pt x="39" y="0"/>
                  <a:pt x="39" y="0"/>
                  <a:pt x="39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" y="9"/>
                  <a:pt x="4" y="9"/>
                  <a:pt x="4" y="9"/>
                </a:cubicBezTo>
                <a:cubicBezTo>
                  <a:pt x="2" y="10"/>
                  <a:pt x="0" y="12"/>
                  <a:pt x="0" y="16"/>
                </a:cubicBezTo>
                <a:cubicBezTo>
                  <a:pt x="0" y="19"/>
                  <a:pt x="2" y="22"/>
                  <a:pt x="4" y="22"/>
                </a:cubicBezTo>
                <a:cubicBezTo>
                  <a:pt x="8" y="23"/>
                  <a:pt x="8" y="23"/>
                  <a:pt x="8" y="23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8"/>
                  <a:pt x="7" y="29"/>
                  <a:pt x="8" y="30"/>
                </a:cubicBezTo>
                <a:cubicBezTo>
                  <a:pt x="9" y="31"/>
                  <a:pt x="10" y="31"/>
                  <a:pt x="11" y="32"/>
                </a:cubicBezTo>
                <a:cubicBezTo>
                  <a:pt x="18" y="33"/>
                  <a:pt x="18" y="33"/>
                  <a:pt x="18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21" y="33"/>
                  <a:pt x="23" y="32"/>
                  <a:pt x="24" y="30"/>
                </a:cubicBezTo>
                <a:cubicBezTo>
                  <a:pt x="24" y="28"/>
                  <a:pt x="24" y="28"/>
                  <a:pt x="24" y="28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3" y="32"/>
                  <a:pt x="45" y="24"/>
                  <a:pt x="45" y="16"/>
                </a:cubicBezTo>
                <a:cubicBezTo>
                  <a:pt x="45" y="8"/>
                  <a:pt x="43" y="0"/>
                  <a:pt x="39" y="0"/>
                </a:cubicBezTo>
                <a:close/>
              </a:path>
            </a:pathLst>
          </a:custGeom>
          <a:solidFill>
            <a:srgbClr val="BB2740"/>
          </a:solidFill>
          <a:ln w="9525">
            <a:noFill/>
            <a:round/>
            <a:headEnd/>
            <a:tailEnd/>
          </a:ln>
        </p:spPr>
        <p:txBody>
          <a:bodyPr vert="horz" wrap="square" lIns="95049" tIns="47524" rIns="95049" bIns="47524" numCol="1" anchor="t" anchorCtr="0" compatLnSpc="1">
            <a:prstTxWarp prst="textNoShape">
              <a:avLst/>
            </a:prstTxWarp>
          </a:bodyPr>
          <a:lstStyle/>
          <a:p>
            <a:pPr defTabSz="950409"/>
            <a:endParaRPr lang="en-US" sz="187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2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vegetatie-elementen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90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1549400"/>
            <a:ext cx="7524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vegetatie-elementen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91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797050"/>
            <a:ext cx="7608371" cy="25463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889029"/>
            <a:ext cx="6869112" cy="340404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1943100" y="1997669"/>
            <a:ext cx="800100" cy="89136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45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92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565509"/>
            <a:ext cx="4829175" cy="52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93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700760"/>
            <a:ext cx="7827962" cy="198858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4470400"/>
            <a:ext cx="8469691" cy="221924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092200" y="3672295"/>
            <a:ext cx="0" cy="8362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30300" y="384070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FlandersArtSans-Regular" panose="020B0604020202020204" charset="0"/>
              </a:rPr>
              <a:t>voorkomen</a:t>
            </a:r>
            <a:endParaRPr lang="en-US" sz="1800" dirty="0">
              <a:latin typeface="FlandersArtSans-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217263"/>
            <a:ext cx="6515100" cy="25018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94</a:t>
            </a:fld>
            <a:endParaRPr lang="nl-B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92200" y="3380195"/>
            <a:ext cx="0" cy="8362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30300" y="354860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FlandersArtSans-Regular" panose="020B0604020202020204" charset="0"/>
              </a:rPr>
              <a:t>voorkomen</a:t>
            </a:r>
            <a:endParaRPr lang="en-US" sz="1800" dirty="0">
              <a:latin typeface="FlandersArtSans-Regular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9" y="1507400"/>
            <a:ext cx="8008164" cy="1900647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4225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95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719059"/>
            <a:ext cx="7288213" cy="242677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4968875"/>
            <a:ext cx="8920162" cy="87212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016000" y="4147082"/>
            <a:ext cx="0" cy="8362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4100" y="4315496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FlandersArtSans-Regular" panose="020B0604020202020204" charset="0"/>
              </a:rPr>
              <a:t>voorkomen</a:t>
            </a:r>
            <a:endParaRPr lang="en-US" sz="1800" dirty="0">
              <a:latin typeface="FlandersArtSans-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24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747473" cy="4992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Hoe </a:t>
            </a:r>
            <a:r>
              <a:rPr lang="en-US" sz="2800" dirty="0" err="1" smtClean="0"/>
              <a:t>kunnen</a:t>
            </a:r>
            <a:r>
              <a:rPr lang="en-US" sz="2800" dirty="0" smtClean="0"/>
              <a:t> we de mapping machine </a:t>
            </a:r>
            <a:r>
              <a:rPr lang="en-US" sz="2800" dirty="0" err="1" smtClean="0"/>
              <a:t>leesbaar</a:t>
            </a:r>
            <a:r>
              <a:rPr lang="en-US" sz="2800" dirty="0" smtClean="0"/>
              <a:t> </a:t>
            </a:r>
            <a:r>
              <a:rPr lang="en-US" sz="2800" dirty="0" err="1" smtClean="0"/>
              <a:t>maken</a:t>
            </a:r>
            <a:r>
              <a:rPr lang="en-US" sz="2800" dirty="0" smtClean="0"/>
              <a:t>? </a:t>
            </a:r>
          </a:p>
          <a:p>
            <a:pPr lvl="1">
              <a:lnSpc>
                <a:spcPct val="150000"/>
              </a:lnSpc>
            </a:pPr>
            <a:r>
              <a:rPr lang="en-US" sz="2800" dirty="0" err="1" smtClean="0"/>
              <a:t>Gebruik</a:t>
            </a:r>
            <a:r>
              <a:rPr lang="en-US" sz="2800" dirty="0" smtClean="0"/>
              <a:t> </a:t>
            </a:r>
            <a:r>
              <a:rPr lang="en-US" sz="2800" dirty="0" err="1" smtClean="0"/>
              <a:t>maken</a:t>
            </a:r>
            <a:r>
              <a:rPr lang="en-US" sz="2800" dirty="0" smtClean="0"/>
              <a:t> van SKOS</a:t>
            </a:r>
          </a:p>
          <a:p>
            <a:pPr lvl="1">
              <a:lnSpc>
                <a:spcPct val="150000"/>
              </a:lnSpc>
            </a:pPr>
            <a:r>
              <a:rPr lang="en-US" sz="2800" dirty="0" err="1" smtClean="0"/>
              <a:t>Gespecialiseerde</a:t>
            </a:r>
            <a:r>
              <a:rPr lang="en-US" sz="2800" dirty="0" smtClean="0"/>
              <a:t> tools </a:t>
            </a:r>
            <a:r>
              <a:rPr lang="en-US" sz="2800" dirty="0" err="1" smtClean="0"/>
              <a:t>binnen</a:t>
            </a:r>
            <a:r>
              <a:rPr lang="en-US" sz="2800" dirty="0" smtClean="0"/>
              <a:t> </a:t>
            </a:r>
            <a:r>
              <a:rPr lang="en-US" sz="2800" dirty="0" err="1" smtClean="0"/>
              <a:t>bepaald</a:t>
            </a:r>
            <a:r>
              <a:rPr lang="en-US" sz="2800" dirty="0" smtClean="0"/>
              <a:t> </a:t>
            </a:r>
            <a:r>
              <a:rPr lang="en-US" sz="2800" dirty="0" err="1" smtClean="0"/>
              <a:t>domein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4: </a:t>
            </a:r>
            <a:r>
              <a:rPr lang="nl-BE" dirty="0" err="1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Mapping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 formaliseren voor automatische transformatie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23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3661"/>
          <a:stretch/>
        </p:blipFill>
        <p:spPr>
          <a:xfrm>
            <a:off x="1" y="0"/>
            <a:ext cx="9917378" cy="687977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78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747473" cy="4992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Hoe </a:t>
            </a:r>
            <a:r>
              <a:rPr lang="en-US" sz="2800" dirty="0" err="1" smtClean="0"/>
              <a:t>passen</a:t>
            </a:r>
            <a:r>
              <a:rPr lang="en-US" sz="2800" dirty="0" smtClean="0"/>
              <a:t> we de Linked Data </a:t>
            </a:r>
            <a:r>
              <a:rPr lang="en-US" sz="2800" dirty="0" err="1" smtClean="0"/>
              <a:t>principes</a:t>
            </a:r>
            <a:r>
              <a:rPr lang="en-US" sz="2800" dirty="0" smtClean="0"/>
              <a:t> toe om de link met de OSLO </a:t>
            </a:r>
            <a:r>
              <a:rPr lang="en-US" sz="2800" dirty="0" err="1" smtClean="0"/>
              <a:t>semantiek</a:t>
            </a:r>
            <a:r>
              <a:rPr lang="en-US" sz="2800" dirty="0" smtClean="0"/>
              <a:t> op </a:t>
            </a:r>
            <a:r>
              <a:rPr lang="en-US" sz="2800" dirty="0" err="1" smtClean="0"/>
              <a:t>een</a:t>
            </a:r>
            <a:r>
              <a:rPr lang="en-US" sz="2800" dirty="0" smtClean="0"/>
              <a:t> machine </a:t>
            </a:r>
            <a:r>
              <a:rPr lang="en-US" sz="2800" dirty="0" err="1" smtClean="0"/>
              <a:t>leesbare</a:t>
            </a:r>
            <a:r>
              <a:rPr lang="en-US" sz="2800" dirty="0" smtClean="0"/>
              <a:t> </a:t>
            </a:r>
            <a:r>
              <a:rPr lang="en-US" sz="2800" dirty="0" err="1" smtClean="0"/>
              <a:t>manier</a:t>
            </a:r>
            <a:r>
              <a:rPr lang="en-US" sz="2800" dirty="0" smtClean="0"/>
              <a:t> </a:t>
            </a:r>
            <a:r>
              <a:rPr lang="en-US" sz="2800" dirty="0" err="1" smtClean="0"/>
              <a:t>te</a:t>
            </a:r>
            <a:r>
              <a:rPr lang="en-US" sz="2800" dirty="0" smtClean="0"/>
              <a:t> </a:t>
            </a:r>
            <a:r>
              <a:rPr lang="en-US" sz="2800" dirty="0" err="1" smtClean="0"/>
              <a:t>verankeren</a:t>
            </a:r>
            <a:r>
              <a:rPr lang="en-US" sz="2800" dirty="0" smtClean="0"/>
              <a:t> in de data?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5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: Machine leesbare link met de semantiek om interoperabiliteit van data te verhogen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99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Hale Studio JSON output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99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66986"/>
            <a:ext cx="8924925" cy="55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3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EEBBAA58-7305-40B6-96FB-57860A0C78F6}" vid="{2D56A21C-4764-44E4-9B13-86BAD52A47A1}"/>
    </a:ext>
  </a:extLst>
</a:theme>
</file>

<file path=ppt/theme/theme2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IVColors">
    <a:dk1>
      <a:srgbClr val="373636"/>
    </a:dk1>
    <a:lt1>
      <a:sysClr val="window" lastClr="FFFFFF"/>
    </a:lt1>
    <a:dk2>
      <a:srgbClr val="6B6B6B"/>
    </a:dk2>
    <a:lt2>
      <a:srgbClr val="F6F5F3"/>
    </a:lt2>
    <a:accent1>
      <a:srgbClr val="FFF200"/>
    </a:accent1>
    <a:accent2>
      <a:srgbClr val="373636"/>
    </a:accent2>
    <a:accent3>
      <a:srgbClr val="E5DA04"/>
    </a:accent3>
    <a:accent4>
      <a:srgbClr val="6B6B6B"/>
    </a:accent4>
    <a:accent5>
      <a:srgbClr val="D5D5D5"/>
    </a:accent5>
    <a:accent6>
      <a:srgbClr val="989898"/>
    </a:accent6>
    <a:hlink>
      <a:srgbClr val="3C96BE"/>
    </a:hlink>
    <a:folHlink>
      <a:srgbClr val="AA78A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4" ma:contentTypeDescription="Create a new document." ma:contentTypeScope="" ma:versionID="3786946277948c8c3366da98db3fb6ae">
  <xsd:schema xmlns:xsd="http://www.w3.org/2001/XMLSchema" xmlns:xs="http://www.w3.org/2001/XMLSchema" xmlns:p="http://schemas.microsoft.com/office/2006/metadata/properties" xmlns:ns2="abd5de4e-6ecd-4522-a9f4-1c24c7648312" xmlns:ns3="d8af5a5f-e2e6-468c-9f28-f81d99523fed" targetNamespace="http://schemas.microsoft.com/office/2006/metadata/properties" ma:root="true" ma:fieldsID="f09d434fbb825704eb23e1c37b8c9dd4" ns2:_="" ns3:_="">
    <xsd:import namespace="abd5de4e-6ecd-4522-a9f4-1c24c7648312"/>
    <xsd:import namespace="d8af5a5f-e2e6-468c-9f28-f81d99523fe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F21BD7-A3B9-4791-B294-D21CD5923D9E}"/>
</file>

<file path=customXml/itemProps2.xml><?xml version="1.0" encoding="utf-8"?>
<ds:datastoreItem xmlns:ds="http://schemas.openxmlformats.org/officeDocument/2006/customXml" ds:itemID="{EEFE0E92-8A2E-4474-AAAA-4A4C82CE8B94}"/>
</file>

<file path=customXml/itemProps3.xml><?xml version="1.0" encoding="utf-8"?>
<ds:datastoreItem xmlns:ds="http://schemas.openxmlformats.org/officeDocument/2006/customXml" ds:itemID="{2A73FFDE-9302-4A5A-B7DF-92ED99FDBBE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3483</TotalTime>
  <Words>3231</Words>
  <Application>Microsoft Office PowerPoint</Application>
  <PresentationFormat>A4 Paper (210x297 mm)</PresentationFormat>
  <Paragraphs>979</Paragraphs>
  <Slides>107</Slides>
  <Notes>38</Notes>
  <HiddenSlides>4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1" baseType="lpstr">
      <vt:lpstr>Arial</vt:lpstr>
      <vt:lpstr>Calibri</vt:lpstr>
      <vt:lpstr>FlandersArtSans-Bold</vt:lpstr>
      <vt:lpstr>Helvetica Neue</vt:lpstr>
      <vt:lpstr>Noto Sans Symbols</vt:lpstr>
      <vt:lpstr>Wingdings</vt:lpstr>
      <vt:lpstr>FlandersArtSans-Regular</vt:lpstr>
      <vt:lpstr>FlandersArtSans-Light</vt:lpstr>
      <vt:lpstr>Georgia</vt:lpstr>
      <vt:lpstr>Times New Roman</vt:lpstr>
      <vt:lpstr>Roboto</vt:lpstr>
      <vt:lpstr>Lucida Console</vt:lpstr>
      <vt:lpstr>Gill Sans</vt:lpstr>
      <vt:lpstr>Office Theme</vt:lpstr>
      <vt:lpstr>Infosessie voor lokale besturen en dienstenleveranciers</vt:lpstr>
      <vt:lpstr>Overzicht</vt:lpstr>
      <vt:lpstr>Open Standaarden voor  Linkende Organisaties</vt:lpstr>
      <vt:lpstr>Wat is OSLO? Grassroots initiatief</vt:lpstr>
      <vt:lpstr>Wat is OSLO? Motivatie</vt:lpstr>
      <vt:lpstr>Wat is OSLO? Doelstelling</vt:lpstr>
      <vt:lpstr>Semantische Interoperabiliteit in een interbestuurlijk landschap</vt:lpstr>
      <vt:lpstr>Realisaties</vt:lpstr>
      <vt:lpstr>Governance Proces en methode voor het ontwikkelen van data standaarden</vt:lpstr>
      <vt:lpstr>Nieuwe OSLO kandidaat-standaarden</vt:lpstr>
      <vt:lpstr>Openbaar Domein</vt:lpstr>
      <vt:lpstr>Probleem en doel?</vt:lpstr>
      <vt:lpstr>Betrokken stakeholders</vt:lpstr>
      <vt:lpstr>Tijdslijn Werkgroep</vt:lpstr>
      <vt:lpstr>Conceptuele indeling Gegevensmodel </vt:lpstr>
      <vt:lpstr>1 - Informatiemodel</vt:lpstr>
      <vt:lpstr>Overzicht belangrijkste concepten in het informatiemodel</vt:lpstr>
      <vt:lpstr>Overzicht belangrijkste concepten in het informatiemodel</vt:lpstr>
      <vt:lpstr>Overzicht belangrijkste concepten in het informatiemodel</vt:lpstr>
      <vt:lpstr>Overzicht belangrijkste concepten in het informatiemodel</vt:lpstr>
      <vt:lpstr>Overzicht belangrijkste concepten in het informatiemodel</vt:lpstr>
      <vt:lpstr>2 - Vocabularium &amp; Taxonomie  </vt:lpstr>
      <vt:lpstr>3 - Applicatieprofiel</vt:lpstr>
      <vt:lpstr> </vt:lpstr>
      <vt:lpstr> </vt:lpstr>
      <vt:lpstr> </vt:lpstr>
      <vt:lpstr> </vt:lpstr>
      <vt:lpstr> </vt:lpstr>
      <vt:lpstr> </vt:lpstr>
      <vt:lpstr>Lokale Besluiten &amp; Mobiliteit</vt:lpstr>
      <vt:lpstr>LBLOD | Context</vt:lpstr>
      <vt:lpstr>LBLOD | Context</vt:lpstr>
      <vt:lpstr>LBLOD | Doelstellingen </vt:lpstr>
      <vt:lpstr>LBLOD | trajecten</vt:lpstr>
      <vt:lpstr>LBLOD Mobiliteit | Doel</vt:lpstr>
      <vt:lpstr>LBLOD Mobiliteit | Informatiemodel</vt:lpstr>
      <vt:lpstr>Roadmap – volgende stappen Mobiliteit</vt:lpstr>
      <vt:lpstr>GIPOD</vt:lpstr>
      <vt:lpstr>Doel van GIPOD</vt:lpstr>
      <vt:lpstr>GIPOD: inhoudelijke vernieuwing (1)</vt:lpstr>
      <vt:lpstr>GIPOD: inhoudelijke vernieuwing (2)</vt:lpstr>
      <vt:lpstr>GIPOD: inhoudelijke vernieuwing (3)</vt:lpstr>
      <vt:lpstr>Semantisch traject: waarom?</vt:lpstr>
      <vt:lpstr>Semantisch traject: Stakeholders </vt:lpstr>
      <vt:lpstr>Tijdslijn</vt:lpstr>
      <vt:lpstr>Wegen</vt:lpstr>
      <vt:lpstr>Wat?</vt:lpstr>
      <vt:lpstr>Wat?</vt:lpstr>
      <vt:lpstr>Doel</vt:lpstr>
      <vt:lpstr>Het stelsel van Vlaamse Basisregisters</vt:lpstr>
      <vt:lpstr>Basisregisters: concept</vt:lpstr>
      <vt:lpstr>Mijlpalen Wegenregister</vt:lpstr>
      <vt:lpstr>Traject OSLO Wegen</vt:lpstr>
      <vt:lpstr>Algemeen</vt:lpstr>
      <vt:lpstr>Topologisch netwerk van wegsegmenten en wegknopen</vt:lpstr>
      <vt:lpstr>User stories</vt:lpstr>
      <vt:lpstr>User story: Stratenplan (1/2)</vt:lpstr>
      <vt:lpstr>User story: wegbeheerder afleiden (1/2)</vt:lpstr>
      <vt:lpstr>User story: fiets- &amp; wandelwegen (1/2)</vt:lpstr>
      <vt:lpstr>User story: dienstkaart (1/2)</vt:lpstr>
      <vt:lpstr>OSLO Wegen: Applicatieprofiel</vt:lpstr>
      <vt:lpstr>PowerPoint Presentation</vt:lpstr>
      <vt:lpstr>OSLO Technische Principes</vt:lpstr>
      <vt:lpstr>Hoe kunnen we data en service integratie kosten verlagen?</vt:lpstr>
      <vt:lpstr>PIM  PSM  Code</vt:lpstr>
      <vt:lpstr>Het Web als blauwdruk</vt:lpstr>
      <vt:lpstr>Het Web als blauwdruk</vt:lpstr>
      <vt:lpstr>Het Web als blauwdruk</vt:lpstr>
      <vt:lpstr>Het Web als blauwdruk</vt:lpstr>
      <vt:lpstr>Het Web als blauwdruk</vt:lpstr>
      <vt:lpstr>Informatie voorgesteld als een graaf</vt:lpstr>
      <vt:lpstr>Semantische interoperabiliteit 15 vocabularia en applicatieprofielen</vt:lpstr>
      <vt:lpstr>Syntactische interoperabiliteit Implementaties met JSON-LD en SHACL</vt:lpstr>
      <vt:lpstr>Syntactische interoperabiliteit Implementaties met JSON-LD en SHACL</vt:lpstr>
      <vt:lpstr>Syntactische interoperabiliteit Implementaties met JSON-LD en SHACL</vt:lpstr>
      <vt:lpstr>Syntactische interoperabiliteit Implementaties met JSON-LD en SHACL</vt:lpstr>
      <vt:lpstr>Syntactische interoperabiliteit Implementaties met JSON-LD en SHACL</vt:lpstr>
      <vt:lpstr>Syntactische interoperabiliteit Implementaties met JSON-LD en SHACL</vt:lpstr>
      <vt:lpstr>Hypermedia controls in web services Voorbeeld: een parkeerplaats vinden in Vlaanderen</vt:lpstr>
      <vt:lpstr>Linked Data editor voor  Lokale Besluiten </vt:lpstr>
      <vt:lpstr>LBLOD | Toepassingen Gelinkt Notuleren</vt:lpstr>
      <vt:lpstr>Aan de slag met OSLO</vt:lpstr>
      <vt:lpstr>Inventarisatie van Campus Sterre</vt:lpstr>
      <vt:lpstr>Stap 1: Beschrijven van informatienoden</vt:lpstr>
      <vt:lpstr>Inventarisatie van Campus Sterre</vt:lpstr>
      <vt:lpstr>Inventarisatie van Campus Sterre</vt:lpstr>
      <vt:lpstr>Stap 2: Elementen in OSLO analyseren + Stap 3: Overlap en verschillen bepalen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Stap 4: Mapping formaliseren voor automatische transformatie</vt:lpstr>
      <vt:lpstr>PowerPoint Presentation</vt:lpstr>
      <vt:lpstr>Stap 5: Machine leesbare link met de semantiek om interoperabiliteit van data te verhogen</vt:lpstr>
      <vt:lpstr>Hale Studio JSON output</vt:lpstr>
      <vt:lpstr>Hale Studio JSON output verrijkt met JSON-LD</vt:lpstr>
      <vt:lpstr>Zelfde data in Turtle syntax</vt:lpstr>
      <vt:lpstr>Best practice:  CRS meegeven in notatie van Geometrie</vt:lpstr>
      <vt:lpstr>Publieke reviewperiode</vt:lpstr>
      <vt:lpstr>Publieke reviewperiode</vt:lpstr>
      <vt:lpstr>PowerPoint Presentation</vt:lpstr>
      <vt:lpstr>Vragen en feedback</vt:lpstr>
      <vt:lpstr>PowerPoint Presentation</vt:lpstr>
    </vt:vector>
  </TitlesOfParts>
  <Company>Informatie Vlaanderen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Thijs Geert</dc:creator>
  <cp:lastModifiedBy>Jens Scheerlinck</cp:lastModifiedBy>
  <cp:revision>59</cp:revision>
  <dcterms:created xsi:type="dcterms:W3CDTF">2018-05-03T08:43:13Z</dcterms:created>
  <dcterms:modified xsi:type="dcterms:W3CDTF">2018-07-06T11:16:23Z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</Properties>
</file>